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2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002943" y="6356352"/>
            <a:ext cx="73483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sz="1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57008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9692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51125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userDrawn="1">
  <p:cSld name="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Rechte verbindingslijn 186"/>
          <p:cNvCxnSpPr/>
          <p:nvPr userDrawn="1"/>
        </p:nvCxnSpPr>
        <p:spPr>
          <a:xfrm flipH="1">
            <a:off x="352114" y="6619124"/>
            <a:ext cx="8123249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67505" y="1628257"/>
            <a:ext cx="8622726" cy="3960985"/>
          </a:xfrm>
        </p:spPr>
        <p:txBody>
          <a:bodyPr>
            <a:noAutofit/>
          </a:bodyPr>
          <a:lstStyle>
            <a:lvl1pPr>
              <a:defRPr sz="2200">
                <a:latin typeface="Corbel" pitchFamily="34" charset="0"/>
                <a:ea typeface="Open Sans" pitchFamily="34" charset="0"/>
                <a:cs typeface="Open Sans" pitchFamily="34" charset="0"/>
              </a:defRPr>
            </a:lvl1pPr>
            <a:lvl2pPr>
              <a:defRPr sz="2200">
                <a:latin typeface="Corbel" pitchFamily="34" charset="0"/>
                <a:ea typeface="Open Sans" pitchFamily="34" charset="0"/>
                <a:cs typeface="Open Sans" pitchFamily="34" charset="0"/>
              </a:defRPr>
            </a:lvl2pPr>
            <a:lvl3pPr marL="804863" indent="-265113">
              <a:buClr>
                <a:schemeClr val="tx1"/>
              </a:buClr>
              <a:buFont typeface="Arial" pitchFamily="34" charset="0"/>
              <a:buChar char="•"/>
              <a:defRPr sz="2200">
                <a:latin typeface="Corbel" pitchFamily="34" charset="0"/>
                <a:ea typeface="Open Sans" pitchFamily="34" charset="0"/>
                <a:cs typeface="Open Sans" pitchFamily="34" charset="0"/>
              </a:defRPr>
            </a:lvl3pPr>
            <a:lvl4pPr>
              <a:defRPr sz="2200" b="0">
                <a:solidFill>
                  <a:schemeClr val="tx1"/>
                </a:solidFill>
                <a:latin typeface="Corbel" pitchFamily="34" charset="0"/>
                <a:ea typeface="Open Sans" pitchFamily="34" charset="0"/>
                <a:cs typeface="Open Sans" pitchFamily="34" charset="0"/>
              </a:defRPr>
            </a:lvl4pPr>
            <a:lvl5pPr>
              <a:defRPr sz="2200" b="1">
                <a:solidFill>
                  <a:schemeClr val="tx1"/>
                </a:solidFill>
                <a:latin typeface="Corbel" pitchFamily="34" charset="0"/>
                <a:ea typeface="Open Sans" pitchFamily="34" charset="0"/>
                <a:cs typeface="Open Sans" pitchFamily="34" charset="0"/>
              </a:defRPr>
            </a:lvl5pPr>
            <a:lvl6pPr marL="0" indent="0">
              <a:buNone/>
              <a:defRPr b="1">
                <a:solidFill>
                  <a:schemeClr val="bg2"/>
                </a:solidFill>
              </a:defRPr>
            </a:lvl6pPr>
            <a:lvl7pPr marL="342900" indent="-342900">
              <a:buClr>
                <a:schemeClr val="accent1"/>
              </a:buClr>
              <a:buFont typeface="+mj-lt"/>
              <a:buAutoNum type="arabicPeriod"/>
              <a:defRPr sz="2200" b="0">
                <a:solidFill>
                  <a:schemeClr val="tx1"/>
                </a:solidFill>
              </a:defRPr>
            </a:lvl7pPr>
            <a:lvl8pPr marL="0" indent="0">
              <a:buNone/>
              <a:defRPr sz="1800" b="1">
                <a:solidFill>
                  <a:schemeClr val="accent1"/>
                </a:solidFill>
              </a:defRPr>
            </a:lvl8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Opsomming</a:t>
            </a:r>
          </a:p>
          <a:p>
            <a:pPr lvl="7"/>
            <a:r>
              <a:rPr lang="nl-NL" dirty="0" err="1"/>
              <a:t>Streamer</a:t>
            </a:r>
            <a:endParaRPr lang="nl-NL" dirty="0"/>
          </a:p>
        </p:txBody>
      </p:sp>
      <p:sp>
        <p:nvSpPr>
          <p:cNvPr id="25" name="Tijdelijke aanduiding voor titel 1"/>
          <p:cNvSpPr>
            <a:spLocks noGrp="1"/>
          </p:cNvSpPr>
          <p:nvPr>
            <p:ph type="title" hasCustomPrompt="1"/>
          </p:nvPr>
        </p:nvSpPr>
        <p:spPr bwMode="auto">
          <a:xfrm>
            <a:off x="259752" y="464107"/>
            <a:ext cx="707110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200" b="1">
                <a:solidFill>
                  <a:schemeClr val="bg2"/>
                </a:solidFill>
                <a:latin typeface="Corbel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nl-NL" altLang="nl-NL" dirty="0"/>
              <a:t>Klik om een titel in te voegen</a:t>
            </a:r>
            <a:endParaRPr lang="en-GB" altLang="nl-NL" dirty="0"/>
          </a:p>
        </p:txBody>
      </p:sp>
      <p:cxnSp>
        <p:nvCxnSpPr>
          <p:cNvPr id="125" name="Rechte verbindingslijn 124"/>
          <p:cNvCxnSpPr/>
          <p:nvPr userDrawn="1"/>
        </p:nvCxnSpPr>
        <p:spPr>
          <a:xfrm flipH="1">
            <a:off x="2" y="967704"/>
            <a:ext cx="8074592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ijdelijke aanduiding voor tekst 4"/>
          <p:cNvSpPr>
            <a:spLocks noGrp="1"/>
          </p:cNvSpPr>
          <p:nvPr>
            <p:ph type="body" sz="quarter" idx="10" hasCustomPrompt="1"/>
          </p:nvPr>
        </p:nvSpPr>
        <p:spPr>
          <a:xfrm>
            <a:off x="259560" y="1223621"/>
            <a:ext cx="8681485" cy="288640"/>
          </a:xfrm>
        </p:spPr>
        <p:txBody>
          <a:bodyPr anchor="ctr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  <a:latin typeface="Corbel" pitchFamily="34" charset="0"/>
                <a:ea typeface="Open Sans Semibold" pitchFamily="34" charset="0"/>
                <a:cs typeface="Open Sans Semibold" pitchFamily="34" charset="0"/>
              </a:defRPr>
            </a:lvl1pPr>
          </a:lstStyle>
          <a:p>
            <a:pPr lvl="0"/>
            <a:r>
              <a:rPr lang="nl-NL" altLang="nl-NL" dirty="0"/>
              <a:t>Klik om een titel in te voegen</a:t>
            </a:r>
            <a:endParaRPr lang="en-GB" dirty="0"/>
          </a:p>
        </p:txBody>
      </p:sp>
      <p:sp>
        <p:nvSpPr>
          <p:cNvPr id="14" name="Tekstvak 41"/>
          <p:cNvSpPr txBox="1"/>
          <p:nvPr userDrawn="1"/>
        </p:nvSpPr>
        <p:spPr>
          <a:xfrm>
            <a:off x="4194157" y="-538163"/>
            <a:ext cx="49403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nl-NL" sz="2400" dirty="0">
                <a:solidFill>
                  <a:srgbClr val="EEECE1"/>
                </a:solidFill>
                <a:latin typeface="Corbel" pitchFamily="34" charset="0"/>
                <a:ea typeface="Open Sans Light" pitchFamily="34" charset="0"/>
                <a:cs typeface="Open Sans Light" pitchFamily="34" charset="0"/>
              </a:rPr>
              <a:t>Tekstslide</a:t>
            </a:r>
            <a:endParaRPr lang="en-GB" sz="2400" dirty="0">
              <a:solidFill>
                <a:srgbClr val="EEECE1"/>
              </a:solidFill>
              <a:latin typeface="Corbel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2" name="Tijdelijke aanduiding voor verticale tekst 2"/>
          <p:cNvSpPr>
            <a:spLocks noGrp="1"/>
          </p:cNvSpPr>
          <p:nvPr>
            <p:ph type="body" orient="vert" idx="13" hasCustomPrompt="1"/>
          </p:nvPr>
        </p:nvSpPr>
        <p:spPr>
          <a:xfrm>
            <a:off x="267507" y="5707689"/>
            <a:ext cx="8622726" cy="68494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Corbel" pitchFamily="34" charset="0"/>
                <a:ea typeface="Open Sans Light" pitchFamily="34" charset="0"/>
                <a:cs typeface="Open Sans Light" pitchFamily="34" charset="0"/>
              </a:defRPr>
            </a:lvl1pPr>
            <a:lvl2pPr>
              <a:defRPr sz="1600"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>
              <a:defRPr sz="1600"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>
              <a:defRPr sz="1800" b="1">
                <a:solidFill>
                  <a:schemeClr val="accent1"/>
                </a:solidFill>
                <a:latin typeface="Corbel" pitchFamily="34" charset="0"/>
                <a:ea typeface="Open Sans" pitchFamily="34" charset="0"/>
                <a:cs typeface="Open Sans" pitchFamily="34" charset="0"/>
              </a:defRPr>
            </a:lvl4pPr>
            <a:lvl5pPr>
              <a:defRPr sz="1800" b="1">
                <a:solidFill>
                  <a:schemeClr val="bg2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5pPr>
          </a:lstStyle>
          <a:p>
            <a:pPr lvl="0"/>
            <a:r>
              <a:rPr lang="nl-NL" dirty="0"/>
              <a:t>Vierde niveau</a:t>
            </a:r>
          </a:p>
        </p:txBody>
      </p:sp>
      <p:sp>
        <p:nvSpPr>
          <p:cNvPr id="89" name="Tijdelijke aanduiding voor dianummer 5"/>
          <p:cNvSpPr>
            <a:spLocks noGrp="1"/>
          </p:cNvSpPr>
          <p:nvPr userDrawn="1">
            <p:ph type="sldNum" sz="quarter" idx="4"/>
          </p:nvPr>
        </p:nvSpPr>
        <p:spPr>
          <a:xfrm>
            <a:off x="8567782" y="6466545"/>
            <a:ext cx="338772" cy="271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2"/>
                </a:solidFill>
                <a:latin typeface="Corbel" pitchFamily="34" charset="0"/>
                <a:ea typeface="Open Sans Light" pitchFamily="34" charset="0"/>
                <a:cs typeface="Open Sans Light" pitchFamily="34" charset="0"/>
              </a:defRPr>
            </a:lvl1pPr>
          </a:lstStyle>
          <a:p>
            <a:fld id="{EF00102C-42F8-1740-B906-770C14B9E425}" type="slidenum">
              <a:rPr lang="nl-NL" smtClean="0">
                <a:solidFill>
                  <a:srgbClr val="EEECE1"/>
                </a:solidFill>
              </a:rPr>
              <a:pPr/>
              <a:t>‹nr.›</a:t>
            </a:fld>
            <a:endParaRPr lang="nl-NL" dirty="0">
              <a:solidFill>
                <a:srgbClr val="EEECE1"/>
              </a:solidFill>
            </a:endParaRPr>
          </a:p>
        </p:txBody>
      </p:sp>
      <p:sp>
        <p:nvSpPr>
          <p:cNvPr id="90" name="Tijdelijke aanduiding voor datum 3"/>
          <p:cNvSpPr>
            <a:spLocks noGrp="1"/>
          </p:cNvSpPr>
          <p:nvPr userDrawn="1">
            <p:ph type="dt" sz="half" idx="2"/>
          </p:nvPr>
        </p:nvSpPr>
        <p:spPr>
          <a:xfrm>
            <a:off x="7486808" y="6370337"/>
            <a:ext cx="1149062" cy="4616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GB" sz="1200" b="1" kern="1200" dirty="0">
                <a:solidFill>
                  <a:schemeClr val="bg2"/>
                </a:solidFill>
                <a:latin typeface="Corbel" pitchFamily="34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>
              <a:defRPr/>
            </a:pPr>
            <a:fld id="{049C0697-0868-4B09-A8A8-A7DB84ECBB89}" type="datetime4">
              <a:rPr lang="nl-NL" smtClean="0">
                <a:solidFill>
                  <a:srgbClr val="EEECE1"/>
                </a:solidFill>
              </a:rPr>
              <a:pPr>
                <a:defRPr/>
              </a:pPr>
              <a:t>5 maart 2019</a:t>
            </a:fld>
            <a:endParaRPr lang="nl-NL">
              <a:solidFill>
                <a:srgbClr val="EEECE1"/>
              </a:solidFill>
            </a:endParaRPr>
          </a:p>
        </p:txBody>
      </p:sp>
      <p:grpSp>
        <p:nvGrpSpPr>
          <p:cNvPr id="97" name="Groep 96"/>
          <p:cNvGrpSpPr/>
          <p:nvPr userDrawn="1"/>
        </p:nvGrpSpPr>
        <p:grpSpPr>
          <a:xfrm>
            <a:off x="-2159973" y="-5612"/>
            <a:ext cx="2089877" cy="6530956"/>
            <a:chOff x="-2880382" y="-5444"/>
            <a:chExt cx="2787953" cy="6530956"/>
          </a:xfrm>
        </p:grpSpPr>
        <p:sp>
          <p:nvSpPr>
            <p:cNvPr id="98" name="Rechthoek 97"/>
            <p:cNvSpPr/>
            <p:nvPr userDrawn="1"/>
          </p:nvSpPr>
          <p:spPr>
            <a:xfrm>
              <a:off x="-2876149" y="-5444"/>
              <a:ext cx="2572469" cy="280344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600" b="1" kern="0" dirty="0">
                  <a:solidFill>
                    <a:srgbClr val="EEECE1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WISSELEN TUSSEN </a:t>
              </a:r>
              <a:br>
                <a:rPr lang="nl-NL" sz="1600" b="1" kern="0" dirty="0">
                  <a:solidFill>
                    <a:srgbClr val="EEECE1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</a:br>
              <a:r>
                <a:rPr lang="nl-NL" sz="1600" b="1" kern="0" dirty="0">
                  <a:solidFill>
                    <a:srgbClr val="EEECE1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TEKST NIVEAUS</a:t>
              </a:r>
            </a:p>
          </p:txBody>
        </p:sp>
        <p:sp>
          <p:nvSpPr>
            <p:cNvPr id="99" name="Textfield placeholder"/>
            <p:cNvSpPr txBox="1">
              <a:spLocks/>
            </p:cNvSpPr>
            <p:nvPr userDrawn="1"/>
          </p:nvSpPr>
          <p:spPr>
            <a:xfrm>
              <a:off x="-2470799" y="4649713"/>
              <a:ext cx="2163709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400" dirty="0">
                  <a:solidFill>
                    <a:prstClr val="black"/>
                  </a:solidFill>
                  <a:latin typeface="Corbel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Leestekst (22 </a:t>
              </a:r>
              <a:r>
                <a:rPr lang="nl-NL" sz="1400" dirty="0" err="1">
                  <a:solidFill>
                    <a:prstClr val="black"/>
                  </a:solidFill>
                  <a:latin typeface="Corbel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pt</a:t>
              </a:r>
              <a:r>
                <a:rPr lang="nl-NL" sz="1400" dirty="0">
                  <a:solidFill>
                    <a:prstClr val="black"/>
                  </a:solidFill>
                  <a:latin typeface="Corbel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.)</a:t>
              </a:r>
            </a:p>
          </p:txBody>
        </p:sp>
        <p:sp>
          <p:nvSpPr>
            <p:cNvPr id="100" name="Ovaal 99"/>
            <p:cNvSpPr/>
            <p:nvPr userDrawn="1"/>
          </p:nvSpPr>
          <p:spPr>
            <a:xfrm>
              <a:off x="-2864958" y="3583230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1</a:t>
              </a:r>
            </a:p>
          </p:txBody>
        </p:sp>
        <p:sp>
          <p:nvSpPr>
            <p:cNvPr id="101" name="Ovaal 100"/>
            <p:cNvSpPr/>
            <p:nvPr userDrawn="1"/>
          </p:nvSpPr>
          <p:spPr>
            <a:xfrm>
              <a:off x="-2864958" y="3936565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2</a:t>
              </a:r>
            </a:p>
          </p:txBody>
        </p:sp>
        <p:sp>
          <p:nvSpPr>
            <p:cNvPr id="102" name="Ovaal 101"/>
            <p:cNvSpPr/>
            <p:nvPr userDrawn="1"/>
          </p:nvSpPr>
          <p:spPr>
            <a:xfrm>
              <a:off x="-2864958" y="4649714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4</a:t>
              </a:r>
            </a:p>
          </p:txBody>
        </p:sp>
        <p:sp>
          <p:nvSpPr>
            <p:cNvPr id="103" name="Ovaal 102"/>
            <p:cNvSpPr/>
            <p:nvPr userDrawn="1"/>
          </p:nvSpPr>
          <p:spPr>
            <a:xfrm>
              <a:off x="-2864958" y="5003049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5</a:t>
              </a:r>
            </a:p>
          </p:txBody>
        </p:sp>
        <p:sp>
          <p:nvSpPr>
            <p:cNvPr id="104" name="Textfield placeholder"/>
            <p:cNvSpPr txBox="1">
              <a:spLocks/>
            </p:cNvSpPr>
            <p:nvPr userDrawn="1"/>
          </p:nvSpPr>
          <p:spPr>
            <a:xfrm>
              <a:off x="-2848026" y="3581413"/>
              <a:ext cx="1962425" cy="261500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marL="533400" lvl="1" indent="-174625" fontAlgn="auto">
                <a:buClr>
                  <a:srgbClr val="4F81BD"/>
                </a:buClr>
                <a:buSzPct val="115000"/>
                <a:buFont typeface="Arial" pitchFamily="34" charset="0"/>
                <a:buChar char="•"/>
                <a:defRPr/>
              </a:pP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Bullet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 (22 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sp>
          <p:nvSpPr>
            <p:cNvPr id="105" name="Textfield placeholder"/>
            <p:cNvSpPr txBox="1">
              <a:spLocks/>
            </p:cNvSpPr>
            <p:nvPr userDrawn="1"/>
          </p:nvSpPr>
          <p:spPr>
            <a:xfrm>
              <a:off x="-2688976" y="3936565"/>
              <a:ext cx="2397273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marL="533400" lvl="1" indent="-174625" fontAlgn="auto">
                <a:buClr>
                  <a:prstClr val="black"/>
                </a:buClr>
                <a:buSzPct val="115000"/>
                <a:buFont typeface="Arial" pitchFamily="34" charset="0"/>
                <a:buChar char="•"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Sub-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bullet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 (22 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cxnSp>
          <p:nvCxnSpPr>
            <p:cNvPr id="106" name="Rechte verbindingslijn 105"/>
            <p:cNvCxnSpPr/>
            <p:nvPr userDrawn="1"/>
          </p:nvCxnSpPr>
          <p:spPr>
            <a:xfrm>
              <a:off x="-2873569" y="490924"/>
              <a:ext cx="2569889" cy="0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</a:ln>
            <a:effectLst/>
          </p:spPr>
        </p:cxnSp>
        <p:cxnSp>
          <p:nvCxnSpPr>
            <p:cNvPr id="107" name="Rechte verbindingslijn 106"/>
            <p:cNvCxnSpPr/>
            <p:nvPr userDrawn="1"/>
          </p:nvCxnSpPr>
          <p:spPr>
            <a:xfrm>
              <a:off x="-2873569" y="3456477"/>
              <a:ext cx="2556798" cy="0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</a:ln>
            <a:effectLst/>
          </p:spPr>
        </p:cxnSp>
        <p:cxnSp>
          <p:nvCxnSpPr>
            <p:cNvPr id="108" name="Rechte verbindingslijn 107"/>
            <p:cNvCxnSpPr/>
            <p:nvPr userDrawn="1"/>
          </p:nvCxnSpPr>
          <p:spPr>
            <a:xfrm>
              <a:off x="-2873569" y="6525512"/>
              <a:ext cx="2556798" cy="0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</a:ln>
            <a:effectLst/>
          </p:spPr>
        </p:cxnSp>
        <p:grpSp>
          <p:nvGrpSpPr>
            <p:cNvPr id="109" name="Groep 108"/>
            <p:cNvGrpSpPr/>
            <p:nvPr userDrawn="1"/>
          </p:nvGrpSpPr>
          <p:grpSpPr>
            <a:xfrm>
              <a:off x="-1967526" y="2384327"/>
              <a:ext cx="409108" cy="427699"/>
              <a:chOff x="-1085063" y="758027"/>
              <a:chExt cx="633799" cy="622540"/>
            </a:xfrm>
          </p:grpSpPr>
          <p:sp>
            <p:nvSpPr>
              <p:cNvPr id="165" name="Afgeronde rechthoek 164"/>
              <p:cNvSpPr/>
              <p:nvPr userDrawn="1"/>
            </p:nvSpPr>
            <p:spPr>
              <a:xfrm>
                <a:off x="-1085063" y="758027"/>
                <a:ext cx="633799" cy="622540"/>
              </a:xfrm>
              <a:prstGeom prst="roundRect">
                <a:avLst>
                  <a:gd name="adj" fmla="val 10944"/>
                </a:avLst>
              </a:prstGeom>
              <a:solidFill>
                <a:srgbClr val="FFFFFF"/>
              </a:solidFill>
              <a:ln w="12700" cap="flat" cmpd="sng" algn="ctr">
                <a:solidFill>
                  <a:schemeClr val="bg2"/>
                </a:solidFill>
                <a:prstDash val="solid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nl-NL" kern="0" dirty="0">
                  <a:solidFill>
                    <a:srgbClr val="EEECE1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endParaRPr>
              </a:p>
            </p:txBody>
          </p:sp>
          <p:grpSp>
            <p:nvGrpSpPr>
              <p:cNvPr id="166" name="Groep 165"/>
              <p:cNvGrpSpPr/>
              <p:nvPr userDrawn="1"/>
            </p:nvGrpSpPr>
            <p:grpSpPr>
              <a:xfrm>
                <a:off x="-977739" y="864082"/>
                <a:ext cx="419168" cy="410429"/>
                <a:chOff x="6366933" y="309013"/>
                <a:chExt cx="1901295" cy="1861668"/>
              </a:xfrm>
              <a:solidFill>
                <a:srgbClr val="000000"/>
              </a:solidFill>
            </p:grpSpPr>
            <p:sp>
              <p:nvSpPr>
                <p:cNvPr id="167" name="Rechthoek 166"/>
                <p:cNvSpPr/>
                <p:nvPr userDrawn="1"/>
              </p:nvSpPr>
              <p:spPr>
                <a:xfrm>
                  <a:off x="6608189" y="535149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8" name="Rechthoek 167"/>
                <p:cNvSpPr/>
                <p:nvPr userDrawn="1"/>
              </p:nvSpPr>
              <p:spPr>
                <a:xfrm>
                  <a:off x="6608189" y="1512611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9" name="Rechthoek 168"/>
                <p:cNvSpPr/>
                <p:nvPr userDrawn="1"/>
              </p:nvSpPr>
              <p:spPr>
                <a:xfrm>
                  <a:off x="6608189" y="1780625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70" name="Rechthoek 169"/>
                <p:cNvSpPr/>
                <p:nvPr userDrawn="1"/>
              </p:nvSpPr>
              <p:spPr>
                <a:xfrm>
                  <a:off x="7252238" y="535149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71" name="Rechthoek 170"/>
                <p:cNvSpPr/>
                <p:nvPr userDrawn="1"/>
              </p:nvSpPr>
              <p:spPr>
                <a:xfrm>
                  <a:off x="7252238" y="1512611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72" name="Rechthoek 171"/>
                <p:cNvSpPr/>
                <p:nvPr userDrawn="1"/>
              </p:nvSpPr>
              <p:spPr>
                <a:xfrm>
                  <a:off x="7252238" y="1780625"/>
                  <a:ext cx="1777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248" name="Rechthoek 247"/>
                <p:cNvSpPr/>
                <p:nvPr userDrawn="1"/>
              </p:nvSpPr>
              <p:spPr>
                <a:xfrm>
                  <a:off x="7252238" y="854236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249" name="Rechthoek 248"/>
                <p:cNvSpPr/>
                <p:nvPr userDrawn="1"/>
              </p:nvSpPr>
              <p:spPr>
                <a:xfrm>
                  <a:off x="7252238" y="1191263"/>
                  <a:ext cx="606415" cy="1990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250" name="Rechthoek 249"/>
                <p:cNvSpPr/>
                <p:nvPr userDrawn="1"/>
              </p:nvSpPr>
              <p:spPr>
                <a:xfrm>
                  <a:off x="7252238" y="309013"/>
                  <a:ext cx="8889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251" name="Rechthoek 250"/>
                <p:cNvSpPr/>
                <p:nvPr userDrawn="1"/>
              </p:nvSpPr>
              <p:spPr>
                <a:xfrm>
                  <a:off x="7252238" y="2021132"/>
                  <a:ext cx="8889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252" name="Vrije vorm 251"/>
                <p:cNvSpPr/>
                <p:nvPr userDrawn="1"/>
              </p:nvSpPr>
              <p:spPr>
                <a:xfrm flipH="1">
                  <a:off x="6366933" y="804333"/>
                  <a:ext cx="762000" cy="575734"/>
                </a:xfrm>
                <a:custGeom>
                  <a:avLst/>
                  <a:gdLst>
                    <a:gd name="connsiteX0" fmla="*/ 635000 w 762000"/>
                    <a:gd name="connsiteY0" fmla="*/ 0 h 575734"/>
                    <a:gd name="connsiteX1" fmla="*/ 482600 w 762000"/>
                    <a:gd name="connsiteY1" fmla="*/ 203200 h 575734"/>
                    <a:gd name="connsiteX2" fmla="*/ 762000 w 762000"/>
                    <a:gd name="connsiteY2" fmla="*/ 203200 h 575734"/>
                    <a:gd name="connsiteX3" fmla="*/ 762000 w 762000"/>
                    <a:gd name="connsiteY3" fmla="*/ 364067 h 575734"/>
                    <a:gd name="connsiteX4" fmla="*/ 482600 w 762000"/>
                    <a:gd name="connsiteY4" fmla="*/ 364067 h 575734"/>
                    <a:gd name="connsiteX5" fmla="*/ 635000 w 762000"/>
                    <a:gd name="connsiteY5" fmla="*/ 575734 h 575734"/>
                    <a:gd name="connsiteX6" fmla="*/ 524933 w 762000"/>
                    <a:gd name="connsiteY6" fmla="*/ 575734 h 575734"/>
                    <a:gd name="connsiteX7" fmla="*/ 0 w 762000"/>
                    <a:gd name="connsiteY7" fmla="*/ 313267 h 575734"/>
                    <a:gd name="connsiteX8" fmla="*/ 533400 w 762000"/>
                    <a:gd name="connsiteY8" fmla="*/ 0 h 575734"/>
                    <a:gd name="connsiteX9" fmla="*/ 635000 w 762000"/>
                    <a:gd name="connsiteY9" fmla="*/ 0 h 5757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62000" h="575734">
                      <a:moveTo>
                        <a:pt x="635000" y="0"/>
                      </a:moveTo>
                      <a:lnTo>
                        <a:pt x="482600" y="203200"/>
                      </a:lnTo>
                      <a:lnTo>
                        <a:pt x="762000" y="203200"/>
                      </a:lnTo>
                      <a:lnTo>
                        <a:pt x="762000" y="364067"/>
                      </a:lnTo>
                      <a:lnTo>
                        <a:pt x="482600" y="364067"/>
                      </a:lnTo>
                      <a:lnTo>
                        <a:pt x="635000" y="575734"/>
                      </a:lnTo>
                      <a:lnTo>
                        <a:pt x="524933" y="575734"/>
                      </a:lnTo>
                      <a:lnTo>
                        <a:pt x="0" y="313267"/>
                      </a:lnTo>
                      <a:lnTo>
                        <a:pt x="533400" y="0"/>
                      </a:lnTo>
                      <a:lnTo>
                        <a:pt x="6350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</p:grpSp>
        </p:grpSp>
        <p:grpSp>
          <p:nvGrpSpPr>
            <p:cNvPr id="110" name="Groep 109"/>
            <p:cNvGrpSpPr/>
            <p:nvPr userDrawn="1"/>
          </p:nvGrpSpPr>
          <p:grpSpPr>
            <a:xfrm>
              <a:off x="-2880382" y="2775421"/>
              <a:ext cx="532929" cy="509563"/>
              <a:chOff x="-2880382" y="802341"/>
              <a:chExt cx="532929" cy="509563"/>
            </a:xfrm>
          </p:grpSpPr>
          <p:sp>
            <p:nvSpPr>
              <p:cNvPr id="143" name="Rechthoek 142"/>
              <p:cNvSpPr/>
              <p:nvPr userDrawn="1"/>
            </p:nvSpPr>
            <p:spPr>
              <a:xfrm>
                <a:off x="-2880382" y="802341"/>
                <a:ext cx="532929" cy="50956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nl-NL" sz="140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endParaRPr>
              </a:p>
            </p:txBody>
          </p:sp>
          <p:pic>
            <p:nvPicPr>
              <p:cNvPr id="144" name="Picture 2"/>
              <p:cNvPicPr>
                <a:picLocks noChangeAspect="1" noChangeArrowheads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635852" y="822181"/>
                <a:ext cx="226442" cy="208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45" name="Picture 3"/>
              <p:cNvPicPr>
                <a:picLocks noChangeAspect="1" noChangeArrowheads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848026" y="822181"/>
                <a:ext cx="207168" cy="213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46" name="Groep 145"/>
              <p:cNvGrpSpPr/>
              <p:nvPr userDrawn="1"/>
            </p:nvGrpSpPr>
            <p:grpSpPr>
              <a:xfrm>
                <a:off x="-2802433" y="1123442"/>
                <a:ext cx="132915" cy="104889"/>
                <a:chOff x="-2796392" y="1123442"/>
                <a:chExt cx="120832" cy="104889"/>
              </a:xfrm>
            </p:grpSpPr>
            <p:sp>
              <p:nvSpPr>
                <p:cNvPr id="160" name="Rechthoek 159"/>
                <p:cNvSpPr/>
                <p:nvPr userDrawn="1"/>
              </p:nvSpPr>
              <p:spPr>
                <a:xfrm>
                  <a:off x="-2796392" y="1123442"/>
                  <a:ext cx="120832" cy="11624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1" name="Rechthoek 160"/>
                <p:cNvSpPr/>
                <p:nvPr userDrawn="1"/>
              </p:nvSpPr>
              <p:spPr>
                <a:xfrm>
                  <a:off x="-2796392" y="1146758"/>
                  <a:ext cx="120832" cy="11624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2" name="Rechthoek 161"/>
                <p:cNvSpPr/>
                <p:nvPr userDrawn="1"/>
              </p:nvSpPr>
              <p:spPr>
                <a:xfrm>
                  <a:off x="-2796392" y="1193390"/>
                  <a:ext cx="120832" cy="11624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3" name="Rechthoek 162"/>
                <p:cNvSpPr/>
                <p:nvPr userDrawn="1"/>
              </p:nvSpPr>
              <p:spPr>
                <a:xfrm>
                  <a:off x="-2796392" y="1216707"/>
                  <a:ext cx="120832" cy="11624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64" name="Rechthoek 163"/>
                <p:cNvSpPr/>
                <p:nvPr userDrawn="1"/>
              </p:nvSpPr>
              <p:spPr>
                <a:xfrm>
                  <a:off x="-2796392" y="1170074"/>
                  <a:ext cx="120832" cy="11624"/>
                </a:xfrm>
                <a:prstGeom prst="rect">
                  <a:avLst/>
                </a:prstGeom>
                <a:solidFill>
                  <a:srgbClr val="00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</p:grpSp>
          <p:grpSp>
            <p:nvGrpSpPr>
              <p:cNvPr id="147" name="Groep 146"/>
              <p:cNvGrpSpPr/>
              <p:nvPr userDrawn="1"/>
            </p:nvGrpSpPr>
            <p:grpSpPr>
              <a:xfrm>
                <a:off x="-2575417" y="1123442"/>
                <a:ext cx="133930" cy="104889"/>
                <a:chOff x="-2556734" y="1123442"/>
                <a:chExt cx="147324" cy="104889"/>
              </a:xfrm>
            </p:grpSpPr>
            <p:grpSp>
              <p:nvGrpSpPr>
                <p:cNvPr id="148" name="Groep 147"/>
                <p:cNvGrpSpPr/>
                <p:nvPr userDrawn="1"/>
              </p:nvGrpSpPr>
              <p:grpSpPr>
                <a:xfrm>
                  <a:off x="-2556734" y="1123442"/>
                  <a:ext cx="68206" cy="104889"/>
                  <a:chOff x="-2796392" y="1123442"/>
                  <a:chExt cx="120832" cy="104889"/>
                </a:xfrm>
              </p:grpSpPr>
              <p:sp>
                <p:nvSpPr>
                  <p:cNvPr id="155" name="Rechthoek 154"/>
                  <p:cNvSpPr/>
                  <p:nvPr userDrawn="1"/>
                </p:nvSpPr>
                <p:spPr>
                  <a:xfrm>
                    <a:off x="-2796392" y="1123442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6" name="Rechthoek 155"/>
                  <p:cNvSpPr/>
                  <p:nvPr userDrawn="1"/>
                </p:nvSpPr>
                <p:spPr>
                  <a:xfrm>
                    <a:off x="-2796392" y="1146758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7" name="Rechthoek 156"/>
                  <p:cNvSpPr/>
                  <p:nvPr userDrawn="1"/>
                </p:nvSpPr>
                <p:spPr>
                  <a:xfrm>
                    <a:off x="-2796392" y="1193390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8" name="Rechthoek 157"/>
                  <p:cNvSpPr/>
                  <p:nvPr userDrawn="1"/>
                </p:nvSpPr>
                <p:spPr>
                  <a:xfrm>
                    <a:off x="-2796392" y="1216707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9" name="Rechthoek 158"/>
                  <p:cNvSpPr/>
                  <p:nvPr userDrawn="1"/>
                </p:nvSpPr>
                <p:spPr>
                  <a:xfrm>
                    <a:off x="-2796392" y="1170074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</p:grpSp>
            <p:grpSp>
              <p:nvGrpSpPr>
                <p:cNvPr id="149" name="Groep 148"/>
                <p:cNvGrpSpPr/>
                <p:nvPr userDrawn="1"/>
              </p:nvGrpSpPr>
              <p:grpSpPr>
                <a:xfrm>
                  <a:off x="-2477616" y="1123442"/>
                  <a:ext cx="68206" cy="104889"/>
                  <a:chOff x="-2796392" y="1123442"/>
                  <a:chExt cx="120832" cy="104889"/>
                </a:xfrm>
              </p:grpSpPr>
              <p:sp>
                <p:nvSpPr>
                  <p:cNvPr id="150" name="Rechthoek 149"/>
                  <p:cNvSpPr/>
                  <p:nvPr userDrawn="1"/>
                </p:nvSpPr>
                <p:spPr>
                  <a:xfrm>
                    <a:off x="-2796392" y="1123442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1" name="Rechthoek 150"/>
                  <p:cNvSpPr/>
                  <p:nvPr userDrawn="1"/>
                </p:nvSpPr>
                <p:spPr>
                  <a:xfrm>
                    <a:off x="-2796392" y="1146758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2" name="Rechthoek 151"/>
                  <p:cNvSpPr/>
                  <p:nvPr userDrawn="1"/>
                </p:nvSpPr>
                <p:spPr>
                  <a:xfrm>
                    <a:off x="-2796392" y="1193390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3" name="Rechthoek 152"/>
                  <p:cNvSpPr/>
                  <p:nvPr userDrawn="1"/>
                </p:nvSpPr>
                <p:spPr>
                  <a:xfrm>
                    <a:off x="-2796392" y="1216707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  <p:sp>
                <p:nvSpPr>
                  <p:cNvPr id="154" name="Rechthoek 153"/>
                  <p:cNvSpPr/>
                  <p:nvPr userDrawn="1"/>
                </p:nvSpPr>
                <p:spPr>
                  <a:xfrm>
                    <a:off x="-2796392" y="1170074"/>
                    <a:ext cx="120832" cy="11624"/>
                  </a:xfrm>
                  <a:prstGeom prst="rect">
                    <a:avLst/>
                  </a:prstGeom>
                  <a:solidFill>
                    <a:srgbClr val="0000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nl-NL" kern="0" dirty="0">
                      <a:solidFill>
                        <a:srgbClr val="4F81BD"/>
                      </a:solidFill>
                      <a:latin typeface="Corbel" pitchFamily="34" charset="0"/>
                      <a:ea typeface="Open Sans Light" pitchFamily="34" charset="0"/>
                      <a:cs typeface="Open Sans Light" pitchFamily="34" charset="0"/>
                    </a:endParaRPr>
                  </a:p>
                </p:txBody>
              </p:sp>
            </p:grpSp>
          </p:grpSp>
        </p:grpSp>
        <p:grpSp>
          <p:nvGrpSpPr>
            <p:cNvPr id="111" name="Groep 110"/>
            <p:cNvGrpSpPr/>
            <p:nvPr userDrawn="1"/>
          </p:nvGrpSpPr>
          <p:grpSpPr>
            <a:xfrm>
              <a:off x="-1967526" y="2848750"/>
              <a:ext cx="413704" cy="427699"/>
              <a:chOff x="-1845083" y="758027"/>
              <a:chExt cx="633799" cy="622540"/>
            </a:xfrm>
          </p:grpSpPr>
          <p:sp>
            <p:nvSpPr>
              <p:cNvPr id="130" name="Afgeronde rechthoek 129"/>
              <p:cNvSpPr/>
              <p:nvPr userDrawn="1"/>
            </p:nvSpPr>
            <p:spPr>
              <a:xfrm>
                <a:off x="-1845083" y="758027"/>
                <a:ext cx="633799" cy="622540"/>
              </a:xfrm>
              <a:prstGeom prst="roundRect">
                <a:avLst>
                  <a:gd name="adj" fmla="val 10944"/>
                </a:avLst>
              </a:prstGeom>
              <a:solidFill>
                <a:srgbClr val="FFFFFF"/>
              </a:solidFill>
              <a:ln w="12700" cap="flat" cmpd="sng" algn="ctr">
                <a:solidFill>
                  <a:schemeClr val="bg2"/>
                </a:solidFill>
                <a:prstDash val="solid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nl-NL" kern="0" dirty="0">
                  <a:solidFill>
                    <a:srgbClr val="EEECE1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endParaRPr>
              </a:p>
            </p:txBody>
          </p:sp>
          <p:grpSp>
            <p:nvGrpSpPr>
              <p:cNvPr id="131" name="Groep 130"/>
              <p:cNvGrpSpPr/>
              <p:nvPr userDrawn="1"/>
            </p:nvGrpSpPr>
            <p:grpSpPr>
              <a:xfrm>
                <a:off x="-1737762" y="864082"/>
                <a:ext cx="419168" cy="410429"/>
                <a:chOff x="3708400" y="309013"/>
                <a:chExt cx="1901295" cy="1861668"/>
              </a:xfrm>
              <a:solidFill>
                <a:srgbClr val="000000"/>
              </a:solidFill>
            </p:grpSpPr>
            <p:sp>
              <p:nvSpPr>
                <p:cNvPr id="132" name="Rechthoek 131"/>
                <p:cNvSpPr/>
                <p:nvPr userDrawn="1"/>
              </p:nvSpPr>
              <p:spPr>
                <a:xfrm>
                  <a:off x="3949656" y="535149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3" name="Rechthoek 132"/>
                <p:cNvSpPr/>
                <p:nvPr userDrawn="1"/>
              </p:nvSpPr>
              <p:spPr>
                <a:xfrm>
                  <a:off x="3949656" y="1512611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4" name="Rechthoek 133"/>
                <p:cNvSpPr/>
                <p:nvPr userDrawn="1"/>
              </p:nvSpPr>
              <p:spPr>
                <a:xfrm>
                  <a:off x="3949656" y="1780625"/>
                  <a:ext cx="45757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5" name="Rechthoek 134"/>
                <p:cNvSpPr/>
                <p:nvPr userDrawn="1"/>
              </p:nvSpPr>
              <p:spPr>
                <a:xfrm>
                  <a:off x="4593705" y="535149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6" name="Rechthoek 135"/>
                <p:cNvSpPr/>
                <p:nvPr userDrawn="1"/>
              </p:nvSpPr>
              <p:spPr>
                <a:xfrm>
                  <a:off x="4593705" y="1512611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7" name="Rechthoek 136"/>
                <p:cNvSpPr/>
                <p:nvPr userDrawn="1"/>
              </p:nvSpPr>
              <p:spPr>
                <a:xfrm>
                  <a:off x="4593705" y="1780625"/>
                  <a:ext cx="1777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8" name="Rechthoek 137"/>
                <p:cNvSpPr/>
                <p:nvPr userDrawn="1"/>
              </p:nvSpPr>
              <p:spPr>
                <a:xfrm>
                  <a:off x="4593705" y="854236"/>
                  <a:ext cx="1015990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39" name="Rechthoek 138"/>
                <p:cNvSpPr/>
                <p:nvPr userDrawn="1"/>
              </p:nvSpPr>
              <p:spPr>
                <a:xfrm>
                  <a:off x="4593705" y="1191263"/>
                  <a:ext cx="606415" cy="1990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40" name="Rechthoek 139"/>
                <p:cNvSpPr/>
                <p:nvPr userDrawn="1"/>
              </p:nvSpPr>
              <p:spPr>
                <a:xfrm>
                  <a:off x="4593705" y="309013"/>
                  <a:ext cx="8889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41" name="Rechthoek 140"/>
                <p:cNvSpPr/>
                <p:nvPr userDrawn="1"/>
              </p:nvSpPr>
              <p:spPr>
                <a:xfrm>
                  <a:off x="4593705" y="2021132"/>
                  <a:ext cx="88895" cy="149549"/>
                </a:xfrm>
                <a:prstGeom prst="rect">
                  <a:avLst/>
                </a:prstGeom>
                <a:grp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  <p:sp>
              <p:nvSpPr>
                <p:cNvPr id="142" name="Vrije vorm 141"/>
                <p:cNvSpPr/>
                <p:nvPr userDrawn="1"/>
              </p:nvSpPr>
              <p:spPr>
                <a:xfrm>
                  <a:off x="3708400" y="804333"/>
                  <a:ext cx="762000" cy="575734"/>
                </a:xfrm>
                <a:custGeom>
                  <a:avLst/>
                  <a:gdLst>
                    <a:gd name="connsiteX0" fmla="*/ 635000 w 762000"/>
                    <a:gd name="connsiteY0" fmla="*/ 0 h 575734"/>
                    <a:gd name="connsiteX1" fmla="*/ 482600 w 762000"/>
                    <a:gd name="connsiteY1" fmla="*/ 203200 h 575734"/>
                    <a:gd name="connsiteX2" fmla="*/ 762000 w 762000"/>
                    <a:gd name="connsiteY2" fmla="*/ 203200 h 575734"/>
                    <a:gd name="connsiteX3" fmla="*/ 762000 w 762000"/>
                    <a:gd name="connsiteY3" fmla="*/ 364067 h 575734"/>
                    <a:gd name="connsiteX4" fmla="*/ 482600 w 762000"/>
                    <a:gd name="connsiteY4" fmla="*/ 364067 h 575734"/>
                    <a:gd name="connsiteX5" fmla="*/ 635000 w 762000"/>
                    <a:gd name="connsiteY5" fmla="*/ 575734 h 575734"/>
                    <a:gd name="connsiteX6" fmla="*/ 524933 w 762000"/>
                    <a:gd name="connsiteY6" fmla="*/ 575734 h 575734"/>
                    <a:gd name="connsiteX7" fmla="*/ 0 w 762000"/>
                    <a:gd name="connsiteY7" fmla="*/ 313267 h 575734"/>
                    <a:gd name="connsiteX8" fmla="*/ 533400 w 762000"/>
                    <a:gd name="connsiteY8" fmla="*/ 0 h 575734"/>
                    <a:gd name="connsiteX9" fmla="*/ 635000 w 762000"/>
                    <a:gd name="connsiteY9" fmla="*/ 0 h 5757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62000" h="575734">
                      <a:moveTo>
                        <a:pt x="635000" y="0"/>
                      </a:moveTo>
                      <a:lnTo>
                        <a:pt x="482600" y="203200"/>
                      </a:lnTo>
                      <a:lnTo>
                        <a:pt x="762000" y="203200"/>
                      </a:lnTo>
                      <a:lnTo>
                        <a:pt x="762000" y="364067"/>
                      </a:lnTo>
                      <a:lnTo>
                        <a:pt x="482600" y="364067"/>
                      </a:lnTo>
                      <a:lnTo>
                        <a:pt x="635000" y="575734"/>
                      </a:lnTo>
                      <a:lnTo>
                        <a:pt x="524933" y="575734"/>
                      </a:lnTo>
                      <a:lnTo>
                        <a:pt x="0" y="313267"/>
                      </a:lnTo>
                      <a:lnTo>
                        <a:pt x="533400" y="0"/>
                      </a:lnTo>
                      <a:lnTo>
                        <a:pt x="6350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nl-NL" kern="0" dirty="0">
                    <a:solidFill>
                      <a:srgbClr val="4F81BD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endParaRPr>
                </a:p>
              </p:txBody>
            </p:sp>
          </p:grpSp>
        </p:grpSp>
        <p:cxnSp>
          <p:nvCxnSpPr>
            <p:cNvPr id="112" name="Rechte verbindingslijn 111"/>
            <p:cNvCxnSpPr>
              <a:endCxn id="130" idx="1"/>
            </p:cNvCxnSpPr>
            <p:nvPr userDrawn="1"/>
          </p:nvCxnSpPr>
          <p:spPr>
            <a:xfrm>
              <a:off x="-2688976" y="2953808"/>
              <a:ext cx="721450" cy="108792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  <a:headEnd type="oval"/>
            </a:ln>
            <a:effectLst/>
          </p:spPr>
        </p:cxnSp>
        <p:cxnSp>
          <p:nvCxnSpPr>
            <p:cNvPr id="113" name="Rechte verbindingslijn 112"/>
            <p:cNvCxnSpPr>
              <a:endCxn id="165" idx="1"/>
            </p:cNvCxnSpPr>
            <p:nvPr userDrawn="1"/>
          </p:nvCxnSpPr>
          <p:spPr>
            <a:xfrm flipV="1">
              <a:off x="-2472952" y="2598177"/>
              <a:ext cx="505426" cy="283623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  <a:headEnd type="oval"/>
            </a:ln>
            <a:effectLst/>
          </p:spPr>
        </p:cxnSp>
        <p:sp>
          <p:nvSpPr>
            <p:cNvPr id="114" name="Textfield placeholder"/>
            <p:cNvSpPr txBox="1">
              <a:spLocks/>
            </p:cNvSpPr>
            <p:nvPr userDrawn="1"/>
          </p:nvSpPr>
          <p:spPr>
            <a:xfrm>
              <a:off x="-1360648" y="2384329"/>
              <a:ext cx="1056968" cy="427698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Niveau omhoog</a:t>
              </a:r>
            </a:p>
          </p:txBody>
        </p:sp>
        <p:sp>
          <p:nvSpPr>
            <p:cNvPr id="115" name="Textfield placeholder"/>
            <p:cNvSpPr txBox="1">
              <a:spLocks/>
            </p:cNvSpPr>
            <p:nvPr userDrawn="1"/>
          </p:nvSpPr>
          <p:spPr>
            <a:xfrm>
              <a:off x="-1360649" y="2848750"/>
              <a:ext cx="1070223" cy="427699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Niveau omlaag</a:t>
              </a:r>
            </a:p>
          </p:txBody>
        </p:sp>
        <p:sp>
          <p:nvSpPr>
            <p:cNvPr id="116" name="Ovaal 115"/>
            <p:cNvSpPr/>
            <p:nvPr userDrawn="1"/>
          </p:nvSpPr>
          <p:spPr>
            <a:xfrm>
              <a:off x="-2864958" y="5356384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6</a:t>
              </a:r>
            </a:p>
          </p:txBody>
        </p:sp>
        <p:grpSp>
          <p:nvGrpSpPr>
            <p:cNvPr id="117" name="Groep 116"/>
            <p:cNvGrpSpPr/>
            <p:nvPr userDrawn="1"/>
          </p:nvGrpSpPr>
          <p:grpSpPr>
            <a:xfrm>
              <a:off x="-2880382" y="2383636"/>
              <a:ext cx="528695" cy="344202"/>
              <a:chOff x="-2880382" y="410556"/>
              <a:chExt cx="528695" cy="344202"/>
            </a:xfrm>
          </p:grpSpPr>
          <p:sp>
            <p:nvSpPr>
              <p:cNvPr id="128" name="Afgeronde rechthoek 127"/>
              <p:cNvSpPr/>
              <p:nvPr userDrawn="1"/>
            </p:nvSpPr>
            <p:spPr>
              <a:xfrm>
                <a:off x="-2874214" y="410556"/>
                <a:ext cx="522527" cy="339183"/>
              </a:xfrm>
              <a:prstGeom prst="roundRect">
                <a:avLst>
                  <a:gd name="adj" fmla="val 7565"/>
                </a:avLst>
              </a:prstGeom>
              <a:gradFill>
                <a:gsLst>
                  <a:gs pos="0">
                    <a:srgbClr val="FFEC8F"/>
                  </a:gs>
                  <a:gs pos="100000">
                    <a:srgbClr val="FFFFFF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nl-NL" sz="140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endParaRPr>
              </a:p>
            </p:txBody>
          </p:sp>
          <p:sp>
            <p:nvSpPr>
              <p:cNvPr id="129" name="Vrije vorm 128"/>
              <p:cNvSpPr/>
              <p:nvPr userDrawn="1"/>
            </p:nvSpPr>
            <p:spPr>
              <a:xfrm>
                <a:off x="-2880382" y="452699"/>
                <a:ext cx="528695" cy="302059"/>
              </a:xfrm>
              <a:custGeom>
                <a:avLst/>
                <a:gdLst>
                  <a:gd name="connsiteX0" fmla="*/ 55524 w 528695"/>
                  <a:gd name="connsiteY0" fmla="*/ 0 h 302059"/>
                  <a:gd name="connsiteX1" fmla="*/ 455496 w 528695"/>
                  <a:gd name="connsiteY1" fmla="*/ 0 h 302059"/>
                  <a:gd name="connsiteX2" fmla="*/ 475205 w 528695"/>
                  <a:gd name="connsiteY2" fmla="*/ 19709 h 302059"/>
                  <a:gd name="connsiteX3" fmla="*/ 475205 w 528695"/>
                  <a:gd name="connsiteY3" fmla="*/ 230056 h 302059"/>
                  <a:gd name="connsiteX4" fmla="*/ 516694 w 528695"/>
                  <a:gd name="connsiteY4" fmla="*/ 230056 h 302059"/>
                  <a:gd name="connsiteX5" fmla="*/ 528695 w 528695"/>
                  <a:gd name="connsiteY5" fmla="*/ 242057 h 302059"/>
                  <a:gd name="connsiteX6" fmla="*/ 528695 w 528695"/>
                  <a:gd name="connsiteY6" fmla="*/ 290058 h 302059"/>
                  <a:gd name="connsiteX7" fmla="*/ 516694 w 528695"/>
                  <a:gd name="connsiteY7" fmla="*/ 302059 h 302059"/>
                  <a:gd name="connsiteX8" fmla="*/ 12001 w 528695"/>
                  <a:gd name="connsiteY8" fmla="*/ 302059 h 302059"/>
                  <a:gd name="connsiteX9" fmla="*/ 0 w 528695"/>
                  <a:gd name="connsiteY9" fmla="*/ 290058 h 302059"/>
                  <a:gd name="connsiteX10" fmla="*/ 0 w 528695"/>
                  <a:gd name="connsiteY10" fmla="*/ 242057 h 302059"/>
                  <a:gd name="connsiteX11" fmla="*/ 12001 w 528695"/>
                  <a:gd name="connsiteY11" fmla="*/ 230056 h 302059"/>
                  <a:gd name="connsiteX12" fmla="*/ 35815 w 528695"/>
                  <a:gd name="connsiteY12" fmla="*/ 230056 h 302059"/>
                  <a:gd name="connsiteX13" fmla="*/ 35815 w 528695"/>
                  <a:gd name="connsiteY13" fmla="*/ 19709 h 302059"/>
                  <a:gd name="connsiteX14" fmla="*/ 55524 w 528695"/>
                  <a:gd name="connsiteY14" fmla="*/ 0 h 302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28695" h="302059">
                    <a:moveTo>
                      <a:pt x="55524" y="0"/>
                    </a:moveTo>
                    <a:lnTo>
                      <a:pt x="455496" y="0"/>
                    </a:lnTo>
                    <a:cubicBezTo>
                      <a:pt x="466381" y="0"/>
                      <a:pt x="475205" y="8824"/>
                      <a:pt x="475205" y="19709"/>
                    </a:cubicBezTo>
                    <a:lnTo>
                      <a:pt x="475205" y="230056"/>
                    </a:lnTo>
                    <a:lnTo>
                      <a:pt x="516694" y="230056"/>
                    </a:lnTo>
                    <a:cubicBezTo>
                      <a:pt x="523322" y="230056"/>
                      <a:pt x="528695" y="235429"/>
                      <a:pt x="528695" y="242057"/>
                    </a:cubicBezTo>
                    <a:lnTo>
                      <a:pt x="528695" y="290058"/>
                    </a:lnTo>
                    <a:cubicBezTo>
                      <a:pt x="528695" y="296686"/>
                      <a:pt x="523322" y="302059"/>
                      <a:pt x="516694" y="302059"/>
                    </a:cubicBezTo>
                    <a:lnTo>
                      <a:pt x="12001" y="302059"/>
                    </a:lnTo>
                    <a:cubicBezTo>
                      <a:pt x="5373" y="302059"/>
                      <a:pt x="0" y="296686"/>
                      <a:pt x="0" y="290058"/>
                    </a:cubicBezTo>
                    <a:lnTo>
                      <a:pt x="0" y="242057"/>
                    </a:lnTo>
                    <a:cubicBezTo>
                      <a:pt x="0" y="235429"/>
                      <a:pt x="5373" y="230056"/>
                      <a:pt x="12001" y="230056"/>
                    </a:cubicBezTo>
                    <a:lnTo>
                      <a:pt x="35815" y="230056"/>
                    </a:lnTo>
                    <a:lnTo>
                      <a:pt x="35815" y="19709"/>
                    </a:lnTo>
                    <a:cubicBezTo>
                      <a:pt x="35815" y="8824"/>
                      <a:pt x="44639" y="0"/>
                      <a:pt x="55524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36000" rIns="108000" bIns="108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nl-NL" sz="900" dirty="0">
                    <a:solidFill>
                      <a:prstClr val="black"/>
                    </a:solidFill>
                    <a:latin typeface="Corbel" pitchFamily="34" charset="0"/>
                    <a:ea typeface="Open Sans Light" pitchFamily="34" charset="0"/>
                    <a:cs typeface="Open Sans Light" pitchFamily="34" charset="0"/>
                  </a:rPr>
                  <a:t>Start</a:t>
                </a:r>
              </a:p>
            </p:txBody>
          </p:sp>
        </p:grpSp>
        <p:sp>
          <p:nvSpPr>
            <p:cNvPr id="118" name="Textfield placeholder"/>
            <p:cNvSpPr txBox="1">
              <a:spLocks/>
            </p:cNvSpPr>
            <p:nvPr userDrawn="1"/>
          </p:nvSpPr>
          <p:spPr>
            <a:xfrm>
              <a:off x="-2470799" y="5362484"/>
              <a:ext cx="2163709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400" b="1" dirty="0">
                  <a:solidFill>
                    <a:srgbClr val="EEECE1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Groene subtitel (22 </a:t>
              </a:r>
              <a:r>
                <a:rPr lang="nl-NL" sz="1400" b="1" dirty="0" err="1">
                  <a:solidFill>
                    <a:srgbClr val="EEECE1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400" b="1" dirty="0">
                  <a:solidFill>
                    <a:srgbClr val="EEECE1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sp>
          <p:nvSpPr>
            <p:cNvPr id="120" name="Textfield placeholder"/>
            <p:cNvSpPr txBox="1">
              <a:spLocks/>
            </p:cNvSpPr>
            <p:nvPr userDrawn="1"/>
          </p:nvSpPr>
          <p:spPr>
            <a:xfrm>
              <a:off x="-2470799" y="4999386"/>
              <a:ext cx="2163709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300" b="1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Zwarte subtitel (22 </a:t>
              </a:r>
              <a:r>
                <a:rPr lang="nl-NL" sz="1300" b="1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300" b="1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sp>
          <p:nvSpPr>
            <p:cNvPr id="121" name="Ovaal 120"/>
            <p:cNvSpPr/>
            <p:nvPr userDrawn="1"/>
          </p:nvSpPr>
          <p:spPr>
            <a:xfrm>
              <a:off x="-2864958" y="5734023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7</a:t>
              </a:r>
            </a:p>
          </p:txBody>
        </p:sp>
        <p:sp>
          <p:nvSpPr>
            <p:cNvPr id="122" name="Textfield placeholder"/>
            <p:cNvSpPr txBox="1">
              <a:spLocks/>
            </p:cNvSpPr>
            <p:nvPr userDrawn="1"/>
          </p:nvSpPr>
          <p:spPr>
            <a:xfrm>
              <a:off x="-2470799" y="5734022"/>
              <a:ext cx="2163709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marL="271463" lvl="1" indent="-271463"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Clr>
                  <a:srgbClr val="4F81BD"/>
                </a:buClr>
                <a:buSzPct val="100000"/>
                <a:buFont typeface="+mj-lt"/>
                <a:buAutoNum type="arabicPeriod"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Opsomming (22 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sp>
          <p:nvSpPr>
            <p:cNvPr id="123" name="Textfield placeholder"/>
            <p:cNvSpPr txBox="1">
              <a:spLocks/>
            </p:cNvSpPr>
            <p:nvPr userDrawn="1"/>
          </p:nvSpPr>
          <p:spPr>
            <a:xfrm>
              <a:off x="-2873569" y="597627"/>
              <a:ext cx="2569889" cy="427698"/>
            </a:xfrm>
            <a:prstGeom prst="rect">
              <a:avLst/>
            </a:prstGeom>
          </p:spPr>
          <p:txBody>
            <a:bodyPr vert="horz" lIns="0" tIns="0" rIns="0" bIns="0" rtlCol="0" anchor="t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1087016" fontAlgn="auto"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Ga naar de tab ‘Start’ .</a:t>
              </a:r>
            </a:p>
            <a:p>
              <a:pPr defTabSz="1087016" fontAlgn="auto"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Hier vind je 2 knopjes zoals onderstaande afbeelding.</a:t>
              </a:r>
            </a:p>
            <a:p>
              <a:pPr defTabSz="1087016" fontAlgn="auto">
                <a:spcBef>
                  <a:spcPts val="400"/>
                </a:spcBef>
                <a:spcAft>
                  <a:spcPts val="400"/>
                </a:spcAft>
                <a:buSzPct val="80000"/>
                <a:buFont typeface="Wingdings" pitchFamily="2" charset="2"/>
                <a:buNone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D.m.v. deze knopjes kun je eenvoudig tussen tekstniveaus wisselen. </a:t>
              </a:r>
              <a:b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</a:b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De volgorde van de 8 tekstniveaus </a:t>
              </a:r>
              <a:b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</a:b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vind je ook hier.</a:t>
              </a:r>
            </a:p>
          </p:txBody>
        </p:sp>
        <p:cxnSp>
          <p:nvCxnSpPr>
            <p:cNvPr id="124" name="Rechte verbindingslijn 123"/>
            <p:cNvCxnSpPr/>
            <p:nvPr userDrawn="1"/>
          </p:nvCxnSpPr>
          <p:spPr>
            <a:xfrm>
              <a:off x="-2873569" y="2215138"/>
              <a:ext cx="2556798" cy="0"/>
            </a:xfrm>
            <a:prstGeom prst="line">
              <a:avLst/>
            </a:prstGeom>
            <a:noFill/>
            <a:ln w="9525" cap="flat" cmpd="sng" algn="ctr">
              <a:solidFill>
                <a:schemeClr val="bg2"/>
              </a:solidFill>
              <a:prstDash val="solid"/>
            </a:ln>
            <a:effectLst/>
          </p:spPr>
        </p:cxnSp>
        <p:sp>
          <p:nvSpPr>
            <p:cNvPr id="126" name="Ovaal 125"/>
            <p:cNvSpPr/>
            <p:nvPr userDrawn="1"/>
          </p:nvSpPr>
          <p:spPr>
            <a:xfrm>
              <a:off x="-2864958" y="6121813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8</a:t>
              </a:r>
            </a:p>
          </p:txBody>
        </p:sp>
        <p:sp>
          <p:nvSpPr>
            <p:cNvPr id="127" name="Textfield placeholder"/>
            <p:cNvSpPr txBox="1">
              <a:spLocks/>
            </p:cNvSpPr>
            <p:nvPr userDrawn="1"/>
          </p:nvSpPr>
          <p:spPr>
            <a:xfrm>
              <a:off x="-2470799" y="6121812"/>
              <a:ext cx="2163709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marL="0" lvl="1" defTabSz="1087016" fontAlgn="auto">
                <a:lnSpc>
                  <a:spcPts val="1800"/>
                </a:lnSpc>
                <a:spcBef>
                  <a:spcPts val="400"/>
                </a:spcBef>
                <a:spcAft>
                  <a:spcPts val="400"/>
                </a:spcAft>
                <a:buClr>
                  <a:srgbClr val="4F81BD"/>
                </a:buClr>
                <a:buSzPct val="100000"/>
                <a:buFont typeface="+mj-lt"/>
                <a:buNone/>
                <a:defRPr/>
              </a:pPr>
              <a:r>
                <a:rPr lang="nl-NL" sz="1200" b="1" dirty="0" err="1">
                  <a:solidFill>
                    <a:srgbClr val="4F81BD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Streamer</a:t>
              </a:r>
              <a:r>
                <a:rPr lang="nl-NL" sz="1200" b="1" dirty="0">
                  <a:solidFill>
                    <a:srgbClr val="4F81BD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 (18 </a:t>
              </a:r>
              <a:r>
                <a:rPr lang="nl-NL" sz="1200" b="1" dirty="0" err="1">
                  <a:solidFill>
                    <a:srgbClr val="4F81BD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200" b="1" dirty="0">
                  <a:solidFill>
                    <a:srgbClr val="4F81BD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  <p:sp>
          <p:nvSpPr>
            <p:cNvPr id="420" name="Ovaal 419"/>
            <p:cNvSpPr/>
            <p:nvPr userDrawn="1"/>
          </p:nvSpPr>
          <p:spPr>
            <a:xfrm>
              <a:off x="-2864958" y="4287705"/>
              <a:ext cx="260914" cy="259683"/>
            </a:xfrm>
            <a:prstGeom prst="ellipse">
              <a:avLst/>
            </a:prstGeom>
            <a:solidFill>
              <a:schemeClr val="bg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l-NL" sz="1050" kern="0" dirty="0">
                  <a:solidFill>
                    <a:prstClr val="white"/>
                  </a:solidFill>
                  <a:latin typeface="Corbel" pitchFamily="34" charset="0"/>
                  <a:ea typeface="Open Sans Light" pitchFamily="34" charset="0"/>
                  <a:cs typeface="Open Sans Light" pitchFamily="34" charset="0"/>
                </a:rPr>
                <a:t>3</a:t>
              </a:r>
            </a:p>
          </p:txBody>
        </p:sp>
        <p:sp>
          <p:nvSpPr>
            <p:cNvPr id="421" name="Textfield placeholder"/>
            <p:cNvSpPr txBox="1">
              <a:spLocks/>
            </p:cNvSpPr>
            <p:nvPr userDrawn="1"/>
          </p:nvSpPr>
          <p:spPr>
            <a:xfrm>
              <a:off x="-2489702" y="4287705"/>
              <a:ext cx="2397273" cy="2596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marL="533400" lvl="1" indent="-174625" fontAlgn="auto">
                <a:buClr>
                  <a:prstClr val="black"/>
                </a:buClr>
                <a:buSzPct val="115000"/>
                <a:buFont typeface="Arial" pitchFamily="34" charset="0"/>
                <a:buChar char="•"/>
                <a:defRPr/>
              </a:pP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Sub-sub-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bullet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 (22 </a:t>
              </a:r>
              <a:r>
                <a:rPr lang="nl-NL" sz="1200" dirty="0" err="1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pt</a:t>
              </a:r>
              <a:r>
                <a:rPr lang="nl-NL" sz="1200" dirty="0">
                  <a:solidFill>
                    <a:prstClr val="black"/>
                  </a:solidFill>
                  <a:latin typeface="Corbel" pitchFamily="34" charset="0"/>
                  <a:ea typeface="Open Sans" pitchFamily="34" charset="0"/>
                  <a:cs typeface="Open Sans" pitchFamily="34" charset="0"/>
                </a:rPr>
                <a:t>.)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336301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DBD46-FB9B-42C9-9764-4CA1C39FB10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23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73153" y="6250194"/>
            <a:ext cx="774551" cy="6078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sz="1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6058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22340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95664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78123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749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49577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98514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5-3-2019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21258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34BD10-75D2-4F42-9C3C-5BA644500603}" type="datetimeFigureOut">
              <a:rPr lang="nl-NL" smtClean="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5-3-2019</a:t>
            </a:fld>
            <a:endParaRPr lang="nl-NL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nl-NL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4CF0F5-EAA0-464E-B1FF-D204D724575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hoek 6"/>
          <p:cNvSpPr/>
          <p:nvPr userDrawn="1"/>
        </p:nvSpPr>
        <p:spPr bwMode="auto">
          <a:xfrm rot="2700000">
            <a:off x="8820564" y="637541"/>
            <a:ext cx="145471" cy="37591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tIns="72000" rIns="72000" bIns="72000" anchor="ctr">
            <a:spAutoFit/>
          </a:bodyPr>
          <a:lstStyle/>
          <a:p>
            <a:pPr algn="ctr" eaLnBrk="0" fontAlgn="base" hangingPunct="0">
              <a:lnSpc>
                <a:spcPct val="107000"/>
              </a:lnSpc>
              <a:spcBef>
                <a:spcPct val="30000"/>
              </a:spcBef>
              <a:spcAft>
                <a:spcPct val="0"/>
              </a:spcAft>
              <a:defRPr/>
            </a:pPr>
            <a:endParaRPr lang="nl-NL" sz="1400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446" y="6492817"/>
            <a:ext cx="406893" cy="19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nl-NL" sz="2400" dirty="0"/>
              <a:t>Strategisch risico: cybercrime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576291" y="6474742"/>
            <a:ext cx="1125415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055A41B-D2BC-40C4-A5CC-9E1BAF75CFD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1611" y="764704"/>
            <a:ext cx="8343899" cy="8147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72000" tIns="36000" rIns="36000" bIns="36000" rtlCol="0"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nl-NL" sz="1400" dirty="0"/>
              <a:t>Cyberrisico, waardoor onder meer de reputatie van Het pensioenfonds  onder druk komt te staan en er ook sprake kan zijn van een financieel risico.</a:t>
            </a:r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647359"/>
              </p:ext>
            </p:extLst>
          </p:nvPr>
        </p:nvGraphicFramePr>
        <p:xfrm>
          <a:off x="491617" y="1579418"/>
          <a:ext cx="8343899" cy="1169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71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7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5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33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5038">
                <a:tc>
                  <a:txBody>
                    <a:bodyPr/>
                    <a:lstStyle/>
                    <a:p>
                      <a:endParaRPr lang="nl-NL" sz="105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anchor="b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2000" dirty="0">
                          <a:solidFill>
                            <a:schemeClr val="bg1"/>
                          </a:solidFill>
                        </a:rPr>
                        <a:t>Bruto Risico</a:t>
                      </a:r>
                    </a:p>
                  </a:txBody>
                  <a:tcPr marL="84406" marR="84406" anchor="b"/>
                </a:tc>
                <a:tc hMerge="1"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endParaRPr lang="nl-NL" sz="11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84406" marR="84406" anchor="b"/>
                </a:tc>
                <a:tc gridSpan="3"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Netto</a:t>
                      </a:r>
                      <a:r>
                        <a:rPr lang="nl-NL" sz="200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00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Risico</a:t>
                      </a:r>
                    </a:p>
                  </a:txBody>
                  <a:tcPr marL="84406" marR="84406" anchor="b"/>
                </a:tc>
                <a:tc hMerge="1"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336">
                <a:tc>
                  <a:txBody>
                    <a:bodyPr/>
                    <a:lstStyle/>
                    <a:p>
                      <a:r>
                        <a:rPr lang="nl-NL" sz="1050" b="1" dirty="0">
                          <a:solidFill>
                            <a:schemeClr val="bg1"/>
                          </a:solidFill>
                        </a:rPr>
                        <a:t>Gezamenlijke</a:t>
                      </a:r>
                      <a:r>
                        <a:rPr lang="nl-NL" sz="1050" b="1" baseline="0" dirty="0">
                          <a:solidFill>
                            <a:schemeClr val="bg1"/>
                          </a:solidFill>
                        </a:rPr>
                        <a:t> weging</a:t>
                      </a:r>
                      <a:endParaRPr lang="nl-NL" sz="1050" b="1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b="1" dirty="0">
                          <a:solidFill>
                            <a:schemeClr val="bg1"/>
                          </a:solidFill>
                        </a:rPr>
                        <a:t>Kans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b="1" dirty="0">
                          <a:solidFill>
                            <a:schemeClr val="bg1"/>
                          </a:solidFill>
                        </a:rPr>
                        <a:t>Impact 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b="1" dirty="0">
                          <a:solidFill>
                            <a:schemeClr val="bg1"/>
                          </a:solidFill>
                        </a:rPr>
                        <a:t>Gevolg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Type risico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Kans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Impact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Gevolg </a:t>
                      </a: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336">
                <a:tc>
                  <a:txBody>
                    <a:bodyPr/>
                    <a:lstStyle/>
                    <a:p>
                      <a:pPr marL="0" marR="0" indent="0" algn="l" defTabSz="99569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050" dirty="0">
                          <a:effectLst/>
                        </a:rPr>
                        <a:t>Bestuur</a:t>
                      </a: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dirty="0"/>
                        <a:t>3</a:t>
                      </a: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dirty="0"/>
                        <a:t>3</a:t>
                      </a: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05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84406" marR="84406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9569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endParaRPr lang="nl-NL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4406" marR="84406" anchor="ctr">
                    <a:solidFill>
                      <a:srgbClr val="EE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95690" rtl="0" eaLnBrk="1" latinLnBrk="0" hangingPunct="1">
                        <a:lnSpc>
                          <a:spcPts val="1400"/>
                        </a:lnSpc>
                        <a:defRPr/>
                      </a:pPr>
                      <a:r>
                        <a:rPr lang="nl-NL" sz="11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84406" marR="84406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41168"/>
            <a:ext cx="2751992" cy="179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747235"/>
              </p:ext>
            </p:extLst>
          </p:nvPr>
        </p:nvGraphicFramePr>
        <p:xfrm>
          <a:off x="491611" y="2859206"/>
          <a:ext cx="8318740" cy="2459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8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8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8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1802">
                <a:tc>
                  <a:txBody>
                    <a:bodyPr/>
                    <a:lstStyle/>
                    <a:p>
                      <a:r>
                        <a:rPr lang="nl-NL" sz="1200" dirty="0"/>
                        <a:t>Beheersmaatregelen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Frequentie 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Rapportage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Eigenaarschap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294">
                <a:tc>
                  <a:txBody>
                    <a:bodyPr/>
                    <a:lstStyle/>
                    <a:p>
                      <a:r>
                        <a:rPr lang="nl-NL" sz="1200" dirty="0"/>
                        <a:t>Eigen</a:t>
                      </a:r>
                      <a:r>
                        <a:rPr lang="nl-NL" sz="1200" baseline="0" dirty="0"/>
                        <a:t> IT-beleid incl. business continuity management opstellen met criteria waaraan uitbesteding moet voldoen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Jaarlijks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Fondsdocumenten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Bestuursbureau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067">
                <a:tc>
                  <a:txBody>
                    <a:bodyPr/>
                    <a:lstStyle/>
                    <a:p>
                      <a:r>
                        <a:rPr lang="nl-NL" sz="1200" b="0" dirty="0"/>
                        <a:t>Situatie bij toeleveranciers goed beoordelen aan gestelde 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Jaarlijks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ISAE,</a:t>
                      </a:r>
                      <a:r>
                        <a:rPr lang="nl-NL" sz="1200" baseline="0" dirty="0"/>
                        <a:t> </a:t>
                      </a:r>
                    </a:p>
                    <a:p>
                      <a:r>
                        <a:rPr lang="nl-NL" sz="1200" baseline="0" dirty="0"/>
                        <a:t>Verslag evaluatie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Bestuursbureau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0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Rapportage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incidenten</a:t>
                      </a:r>
                      <a:endParaRPr lang="nl-NL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 kwartaal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SLA-rapportage of rapportage niet-</a:t>
                      </a:r>
                      <a:r>
                        <a:rPr lang="nl-NL" sz="12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financieëe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risico’s</a:t>
                      </a:r>
                      <a:endParaRPr lang="nl-NL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Commissie Pensioen, Uitbesteding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communicatie</a:t>
                      </a:r>
                      <a:endParaRPr lang="nl-NL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hthoek 4"/>
          <p:cNvSpPr/>
          <p:nvPr/>
        </p:nvSpPr>
        <p:spPr>
          <a:xfrm rot="19892013">
            <a:off x="1460623" y="3069455"/>
            <a:ext cx="60544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voorbeeld</a:t>
            </a:r>
          </a:p>
        </p:txBody>
      </p:sp>
    </p:spTree>
    <p:extLst>
      <p:ext uri="{BB962C8B-B14F-4D97-AF65-F5344CB8AC3E}">
        <p14:creationId xmlns:p14="http://schemas.microsoft.com/office/powerpoint/2010/main" val="132217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55A41B-D2BC-40C4-A5CC-9E1BAF75CFD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4294967295"/>
          </p:nvPr>
        </p:nvSpPr>
        <p:spPr>
          <a:xfrm>
            <a:off x="588195" y="935464"/>
            <a:ext cx="8328671" cy="5499100"/>
          </a:xfrm>
        </p:spPr>
        <p:txBody>
          <a:bodyPr anchor="ctr"/>
          <a:lstStyle/>
          <a:p>
            <a:pPr marL="0" indent="0">
              <a:spcBef>
                <a:spcPts val="0"/>
              </a:spcBef>
            </a:pPr>
            <a:endParaRPr lang="nl-NL" dirty="0"/>
          </a:p>
          <a:p>
            <a:pPr marL="0" indent="0">
              <a:spcBef>
                <a:spcPts val="0"/>
              </a:spcBef>
            </a:pPr>
            <a:endParaRPr lang="nl-NL" dirty="0"/>
          </a:p>
          <a:p>
            <a:pPr marL="0" indent="0">
              <a:spcBef>
                <a:spcPts val="0"/>
              </a:spcBef>
            </a:pPr>
            <a:r>
              <a:rPr lang="nl-NL" sz="1800" b="1" kern="12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6" name="Groep 24"/>
          <p:cNvGrpSpPr/>
          <p:nvPr/>
        </p:nvGrpSpPr>
        <p:grpSpPr>
          <a:xfrm>
            <a:off x="297817" y="3031802"/>
            <a:ext cx="2422016" cy="2389861"/>
            <a:chOff x="1833834" y="890016"/>
            <a:chExt cx="3640377" cy="2487168"/>
          </a:xfrm>
        </p:grpSpPr>
        <p:grpSp>
          <p:nvGrpSpPr>
            <p:cNvPr id="7" name="Groep 22"/>
            <p:cNvGrpSpPr/>
            <p:nvPr/>
          </p:nvGrpSpPr>
          <p:grpSpPr>
            <a:xfrm>
              <a:off x="1932007" y="890016"/>
              <a:ext cx="3542204" cy="2487168"/>
              <a:chOff x="2437982" y="890016"/>
              <a:chExt cx="5840389" cy="4206240"/>
            </a:xfrm>
          </p:grpSpPr>
          <p:sp>
            <p:nvSpPr>
              <p:cNvPr id="9" name="Rechthoek 4"/>
              <p:cNvSpPr/>
              <p:nvPr/>
            </p:nvSpPr>
            <p:spPr>
              <a:xfrm>
                <a:off x="4715254" y="1993393"/>
                <a:ext cx="3563117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800" b="1" dirty="0"/>
              </a:p>
              <a:p>
                <a:pPr algn="ctr"/>
                <a:r>
                  <a:rPr lang="nl-NL" sz="1000" b="1" dirty="0"/>
                  <a:t>Reputatiemanagement</a:t>
                </a:r>
              </a:p>
              <a:p>
                <a:pPr algn="ctr"/>
                <a:endParaRPr lang="nl-NL" sz="800" b="1" dirty="0"/>
              </a:p>
            </p:txBody>
          </p:sp>
          <p:sp>
            <p:nvSpPr>
              <p:cNvPr id="10" name="Rechthoek 6"/>
              <p:cNvSpPr/>
              <p:nvPr/>
            </p:nvSpPr>
            <p:spPr>
              <a:xfrm>
                <a:off x="4715254" y="890016"/>
                <a:ext cx="3563117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800" b="1" dirty="0"/>
              </a:p>
              <a:p>
                <a:pPr algn="ctr"/>
                <a:r>
                  <a:rPr lang="nl-NL" sz="1000" b="1" dirty="0"/>
                  <a:t>Besturingsfilosofie </a:t>
                </a:r>
              </a:p>
              <a:p>
                <a:pPr algn="ctr"/>
                <a:endParaRPr lang="nl-NL" sz="800" i="1" dirty="0"/>
              </a:p>
            </p:txBody>
          </p:sp>
          <p:sp>
            <p:nvSpPr>
              <p:cNvPr id="11" name="Rechthoek 7"/>
              <p:cNvSpPr/>
              <p:nvPr/>
            </p:nvSpPr>
            <p:spPr>
              <a:xfrm>
                <a:off x="4715254" y="3096768"/>
                <a:ext cx="3563115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000" b="1" dirty="0"/>
                  <a:t>Producten &amp; Regeling </a:t>
                </a:r>
              </a:p>
            </p:txBody>
          </p:sp>
          <p:sp>
            <p:nvSpPr>
              <p:cNvPr id="12" name="Rechthoek 8"/>
              <p:cNvSpPr/>
              <p:nvPr/>
            </p:nvSpPr>
            <p:spPr>
              <a:xfrm>
                <a:off x="4715254" y="4200145"/>
                <a:ext cx="3563115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000" b="1" dirty="0"/>
                  <a:t>Kapitaalmanagement</a:t>
                </a:r>
              </a:p>
              <a:p>
                <a:pPr algn="ctr"/>
                <a:endParaRPr lang="nl-NL" sz="800" b="1" i="1" dirty="0">
                  <a:solidFill>
                    <a:srgbClr val="E820AF"/>
                  </a:solidFill>
                </a:endParaRPr>
              </a:p>
            </p:txBody>
          </p:sp>
          <p:sp>
            <p:nvSpPr>
              <p:cNvPr id="13" name="Rechthoek 9"/>
              <p:cNvSpPr/>
              <p:nvPr/>
            </p:nvSpPr>
            <p:spPr>
              <a:xfrm>
                <a:off x="2437982" y="1993393"/>
                <a:ext cx="1932846" cy="187468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Risk Attitude &amp; Risk Appetite</a:t>
                </a:r>
                <a:r>
                  <a:rPr lang="nl-NL" sz="1200" b="1" dirty="0">
                    <a:solidFill>
                      <a:schemeClr val="tx1"/>
                    </a:solidFill>
                  </a:rPr>
                  <a:t>  </a:t>
                </a:r>
              </a:p>
            </p:txBody>
          </p:sp>
          <p:cxnSp>
            <p:nvCxnSpPr>
              <p:cNvPr id="14" name="Gebogen verbindingslijn 13"/>
              <p:cNvCxnSpPr>
                <a:stCxn id="13" idx="3"/>
                <a:endCxn id="10" idx="1"/>
              </p:cNvCxnSpPr>
              <p:nvPr/>
            </p:nvCxnSpPr>
            <p:spPr>
              <a:xfrm flipV="1">
                <a:off x="4370828" y="1338072"/>
                <a:ext cx="344426" cy="1592661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Gebogen verbindingslijn 15"/>
              <p:cNvCxnSpPr>
                <a:stCxn id="13" idx="3"/>
                <a:endCxn id="9" idx="1"/>
              </p:cNvCxnSpPr>
              <p:nvPr/>
            </p:nvCxnSpPr>
            <p:spPr>
              <a:xfrm flipV="1">
                <a:off x="4370828" y="2441448"/>
                <a:ext cx="344426" cy="489285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Gebogen verbindingslijn 17"/>
              <p:cNvCxnSpPr>
                <a:stCxn id="13" idx="3"/>
                <a:endCxn id="11" idx="1"/>
              </p:cNvCxnSpPr>
              <p:nvPr/>
            </p:nvCxnSpPr>
            <p:spPr>
              <a:xfrm>
                <a:off x="4370828" y="2930733"/>
                <a:ext cx="344426" cy="614090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Gebogen verbindingslijn 19"/>
              <p:cNvCxnSpPr>
                <a:stCxn id="13" idx="3"/>
                <a:endCxn id="12" idx="1"/>
              </p:cNvCxnSpPr>
              <p:nvPr/>
            </p:nvCxnSpPr>
            <p:spPr>
              <a:xfrm>
                <a:off x="4370828" y="2930733"/>
                <a:ext cx="344426" cy="1717467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kstvak 23"/>
            <p:cNvSpPr txBox="1"/>
            <p:nvPr/>
          </p:nvSpPr>
          <p:spPr>
            <a:xfrm>
              <a:off x="1833834" y="2686399"/>
              <a:ext cx="1379347" cy="2402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900" b="1" i="1" dirty="0"/>
                <a:t>RAVC © Model</a:t>
              </a:r>
            </a:p>
          </p:txBody>
        </p:sp>
      </p:grpSp>
      <p:sp>
        <p:nvSpPr>
          <p:cNvPr id="19" name="Afgeronde rechthoek 6"/>
          <p:cNvSpPr/>
          <p:nvPr/>
        </p:nvSpPr>
        <p:spPr bwMode="auto">
          <a:xfrm>
            <a:off x="2985707" y="3102712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sp>
        <p:nvSpPr>
          <p:cNvPr id="21" name="Afgeronde rechthoek 6"/>
          <p:cNvSpPr/>
          <p:nvPr/>
        </p:nvSpPr>
        <p:spPr bwMode="auto">
          <a:xfrm>
            <a:off x="2985703" y="3729618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sp>
        <p:nvSpPr>
          <p:cNvPr id="22" name="Afgeronde rechthoek 6"/>
          <p:cNvSpPr/>
          <p:nvPr/>
        </p:nvSpPr>
        <p:spPr bwMode="auto">
          <a:xfrm>
            <a:off x="2985701" y="4356523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sp>
        <p:nvSpPr>
          <p:cNvPr id="23" name="Afgeronde rechthoek 6"/>
          <p:cNvSpPr/>
          <p:nvPr/>
        </p:nvSpPr>
        <p:spPr bwMode="auto">
          <a:xfrm>
            <a:off x="2985703" y="4983429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cxnSp>
        <p:nvCxnSpPr>
          <p:cNvPr id="24" name="Straight Arrow Connector 23"/>
          <p:cNvCxnSpPr>
            <a:stCxn id="10" idx="3"/>
            <a:endCxn id="19" idx="1"/>
          </p:cNvCxnSpPr>
          <p:nvPr/>
        </p:nvCxnSpPr>
        <p:spPr bwMode="auto">
          <a:xfrm>
            <a:off x="2719833" y="3286372"/>
            <a:ext cx="265875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3"/>
            <a:endCxn id="21" idx="1"/>
          </p:cNvCxnSpPr>
          <p:nvPr/>
        </p:nvCxnSpPr>
        <p:spPr bwMode="auto">
          <a:xfrm>
            <a:off x="2719832" y="3913278"/>
            <a:ext cx="265870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11" idx="3"/>
            <a:endCxn id="22" idx="1"/>
          </p:cNvCxnSpPr>
          <p:nvPr/>
        </p:nvCxnSpPr>
        <p:spPr bwMode="auto">
          <a:xfrm>
            <a:off x="2719831" y="4540183"/>
            <a:ext cx="265870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12" idx="3"/>
            <a:endCxn id="23" idx="1"/>
          </p:cNvCxnSpPr>
          <p:nvPr/>
        </p:nvCxnSpPr>
        <p:spPr bwMode="auto">
          <a:xfrm>
            <a:off x="2719832" y="5167089"/>
            <a:ext cx="265871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Chevron 27"/>
          <p:cNvSpPr/>
          <p:nvPr/>
        </p:nvSpPr>
        <p:spPr bwMode="auto">
          <a:xfrm>
            <a:off x="454805" y="1708372"/>
            <a:ext cx="2640087" cy="811035"/>
          </a:xfrm>
          <a:prstGeom prst="chevron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j-lt"/>
              </a:rPr>
              <a:t>Stap 1: Vaststellen van risicohouding</a:t>
            </a:r>
          </a:p>
          <a:p>
            <a:pPr algn="ctr"/>
            <a:r>
              <a:rPr lang="nl-NL" sz="1000" i="1" dirty="0">
                <a:solidFill>
                  <a:schemeClr val="bg1"/>
                </a:solidFill>
                <a:latin typeface="+mj-lt"/>
              </a:rPr>
              <a:t>Nul-Kritisch-Gebalanceerd-Opportuun-Gemaximeerd</a:t>
            </a:r>
          </a:p>
        </p:txBody>
      </p:sp>
      <p:sp>
        <p:nvSpPr>
          <p:cNvPr id="29" name="Chevron 28"/>
          <p:cNvSpPr/>
          <p:nvPr/>
        </p:nvSpPr>
        <p:spPr bwMode="auto">
          <a:xfrm>
            <a:off x="2794662" y="1706456"/>
            <a:ext cx="2261142" cy="811035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j-lt"/>
              </a:rPr>
              <a:t>Stap 2: Vaststellen van risicobereidheid</a:t>
            </a:r>
          </a:p>
          <a:p>
            <a:pPr algn="ctr"/>
            <a:r>
              <a:rPr lang="nl-NL" sz="1000" i="1" dirty="0">
                <a:solidFill>
                  <a:schemeClr val="bg1"/>
                </a:solidFill>
                <a:latin typeface="+mj-lt"/>
              </a:rPr>
              <a:t>Principes op basis van risicohouding </a:t>
            </a:r>
          </a:p>
        </p:txBody>
      </p:sp>
      <p:sp>
        <p:nvSpPr>
          <p:cNvPr id="30" name="Chevron 29"/>
          <p:cNvSpPr/>
          <p:nvPr/>
        </p:nvSpPr>
        <p:spPr bwMode="auto">
          <a:xfrm>
            <a:off x="4760629" y="1708372"/>
            <a:ext cx="2575673" cy="811035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Stap 3: Vaststellen van risico tolerantiegrenzen</a:t>
            </a:r>
          </a:p>
          <a:p>
            <a:pPr algn="ctr"/>
            <a:r>
              <a:rPr lang="nl-NL" sz="10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Bandbreedtes op basis van risicohouding en -bereidheid</a:t>
            </a:r>
          </a:p>
        </p:txBody>
      </p:sp>
      <p:sp>
        <p:nvSpPr>
          <p:cNvPr id="57" name="Chevron 56"/>
          <p:cNvSpPr/>
          <p:nvPr/>
        </p:nvSpPr>
        <p:spPr bwMode="auto">
          <a:xfrm>
            <a:off x="7039064" y="1708372"/>
            <a:ext cx="2030145" cy="811035"/>
          </a:xfrm>
          <a:prstGeom prst="chevron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Stap 4: Borging in beleid</a:t>
            </a:r>
          </a:p>
          <a:p>
            <a:pPr algn="ctr"/>
            <a:r>
              <a:rPr lang="nl-NL" sz="10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Tolerantiegrenzen krijgen een plaats</a:t>
            </a:r>
          </a:p>
        </p:txBody>
      </p:sp>
      <p:sp>
        <p:nvSpPr>
          <p:cNvPr id="66" name="Afgeronde rechthoek 6"/>
          <p:cNvSpPr/>
          <p:nvPr/>
        </p:nvSpPr>
        <p:spPr bwMode="auto">
          <a:xfrm>
            <a:off x="4901771" y="3102712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Risico Tolerantiegrenzen</a:t>
            </a:r>
          </a:p>
        </p:txBody>
      </p:sp>
      <p:sp>
        <p:nvSpPr>
          <p:cNvPr id="67" name="Afgeronde rechthoek 6"/>
          <p:cNvSpPr/>
          <p:nvPr/>
        </p:nvSpPr>
        <p:spPr bwMode="auto">
          <a:xfrm>
            <a:off x="4901765" y="3729618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Risico Tolerantiegrenzen</a:t>
            </a:r>
          </a:p>
        </p:txBody>
      </p:sp>
      <p:sp>
        <p:nvSpPr>
          <p:cNvPr id="68" name="Afgeronde rechthoek 6"/>
          <p:cNvSpPr/>
          <p:nvPr/>
        </p:nvSpPr>
        <p:spPr bwMode="auto">
          <a:xfrm>
            <a:off x="4901764" y="4356523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Risico Tolerantiegrenzen</a:t>
            </a:r>
          </a:p>
        </p:txBody>
      </p:sp>
      <p:sp>
        <p:nvSpPr>
          <p:cNvPr id="69" name="Afgeronde rechthoek 6"/>
          <p:cNvSpPr/>
          <p:nvPr/>
        </p:nvSpPr>
        <p:spPr bwMode="auto">
          <a:xfrm>
            <a:off x="4901765" y="4983429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Risico Tolerantiegrenzen</a:t>
            </a:r>
          </a:p>
        </p:txBody>
      </p:sp>
      <p:cxnSp>
        <p:nvCxnSpPr>
          <p:cNvPr id="70" name="Straight Arrow Connector 69"/>
          <p:cNvCxnSpPr>
            <a:endCxn id="66" idx="1"/>
          </p:cNvCxnSpPr>
          <p:nvPr/>
        </p:nvCxnSpPr>
        <p:spPr bwMode="auto">
          <a:xfrm>
            <a:off x="4635894" y="3286371"/>
            <a:ext cx="265877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67" idx="1"/>
          </p:cNvCxnSpPr>
          <p:nvPr/>
        </p:nvCxnSpPr>
        <p:spPr bwMode="auto">
          <a:xfrm>
            <a:off x="4635894" y="3913277"/>
            <a:ext cx="265871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endCxn id="68" idx="1"/>
          </p:cNvCxnSpPr>
          <p:nvPr/>
        </p:nvCxnSpPr>
        <p:spPr bwMode="auto">
          <a:xfrm>
            <a:off x="4635893" y="4540182"/>
            <a:ext cx="265870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69" idx="1"/>
          </p:cNvCxnSpPr>
          <p:nvPr/>
        </p:nvCxnSpPr>
        <p:spPr bwMode="auto">
          <a:xfrm>
            <a:off x="4635894" y="5167088"/>
            <a:ext cx="265871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Afgeronde rechthoek 6"/>
          <p:cNvSpPr/>
          <p:nvPr/>
        </p:nvSpPr>
        <p:spPr bwMode="auto">
          <a:xfrm>
            <a:off x="7148703" y="3102712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Beleid / SLA / Monitoring</a:t>
            </a:r>
          </a:p>
        </p:txBody>
      </p:sp>
      <p:sp>
        <p:nvSpPr>
          <p:cNvPr id="79" name="Afgeronde rechthoek 6"/>
          <p:cNvSpPr/>
          <p:nvPr/>
        </p:nvSpPr>
        <p:spPr bwMode="auto">
          <a:xfrm>
            <a:off x="7148697" y="3729618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Beleid / SLA / Monitoring</a:t>
            </a:r>
            <a:endParaRPr lang="nl-NL" sz="12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0" name="Afgeronde rechthoek 6"/>
          <p:cNvSpPr/>
          <p:nvPr/>
        </p:nvSpPr>
        <p:spPr bwMode="auto">
          <a:xfrm>
            <a:off x="7148696" y="4356523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Beleid / SLA / Monitoring</a:t>
            </a:r>
          </a:p>
        </p:txBody>
      </p:sp>
      <p:sp>
        <p:nvSpPr>
          <p:cNvPr id="81" name="Afgeronde rechthoek 6"/>
          <p:cNvSpPr/>
          <p:nvPr/>
        </p:nvSpPr>
        <p:spPr bwMode="auto">
          <a:xfrm>
            <a:off x="7148697" y="4983429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Beleid / SLA / Monitoring</a:t>
            </a:r>
          </a:p>
        </p:txBody>
      </p:sp>
      <p:cxnSp>
        <p:nvCxnSpPr>
          <p:cNvPr id="82" name="Straight Arrow Connector 81"/>
          <p:cNvCxnSpPr>
            <a:stCxn id="66" idx="3"/>
            <a:endCxn id="78" idx="1"/>
          </p:cNvCxnSpPr>
          <p:nvPr/>
        </p:nvCxnSpPr>
        <p:spPr bwMode="auto">
          <a:xfrm>
            <a:off x="6929647" y="3286371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/>
          <p:cNvCxnSpPr>
            <a:stCxn id="67" idx="3"/>
            <a:endCxn id="79" idx="1"/>
          </p:cNvCxnSpPr>
          <p:nvPr/>
        </p:nvCxnSpPr>
        <p:spPr bwMode="auto">
          <a:xfrm>
            <a:off x="6929642" y="3913277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68" idx="3"/>
            <a:endCxn id="80" idx="1"/>
          </p:cNvCxnSpPr>
          <p:nvPr/>
        </p:nvCxnSpPr>
        <p:spPr bwMode="auto">
          <a:xfrm>
            <a:off x="6929642" y="4540182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69" idx="3"/>
            <a:endCxn id="81" idx="1"/>
          </p:cNvCxnSpPr>
          <p:nvPr/>
        </p:nvCxnSpPr>
        <p:spPr bwMode="auto">
          <a:xfrm>
            <a:off x="6929642" y="5167088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4481689" y="5647662"/>
            <a:ext cx="3621943" cy="474133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algn="l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endParaRPr lang="nl-NL" dirty="0"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744" y="5805329"/>
            <a:ext cx="6553199" cy="395111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algn="ctr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r>
              <a:rPr lang="nl-NL" sz="1600" b="1" dirty="0">
                <a:solidFill>
                  <a:schemeClr val="accent1"/>
                </a:solidFill>
              </a:rPr>
              <a:t>De optelsom leidt tot een normenkader voor de uitbesteding,  </a:t>
            </a:r>
          </a:p>
          <a:p>
            <a:pPr marL="1587" algn="ctr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r>
              <a:rPr lang="nl-NL" sz="1600" b="1" dirty="0">
                <a:solidFill>
                  <a:schemeClr val="accent1"/>
                </a:solidFill>
              </a:rPr>
              <a:t>bijvoorbeeld voor toetsing ISAE.</a:t>
            </a:r>
          </a:p>
        </p:txBody>
      </p:sp>
      <p:sp>
        <p:nvSpPr>
          <p:cNvPr id="32" name="Right Brace 31"/>
          <p:cNvSpPr/>
          <p:nvPr/>
        </p:nvSpPr>
        <p:spPr bwMode="auto">
          <a:xfrm rot="5400000">
            <a:off x="4769128" y="2371061"/>
            <a:ext cx="302429" cy="6553200"/>
          </a:xfrm>
          <a:prstGeom prst="rightBrace">
            <a:avLst>
              <a:gd name="adj1" fmla="val 152310"/>
              <a:gd name="adj2" fmla="val 50000"/>
            </a:avLst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1737946" y="342963"/>
            <a:ext cx="4490238" cy="45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36000" bIns="36000" numCol="1" anchor="b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 err="1"/>
              <a:t>Elementen</a:t>
            </a:r>
            <a:r>
              <a:rPr lang="en-US" sz="2000" dirty="0"/>
              <a:t> IRM in RAVC © model</a:t>
            </a:r>
            <a:endParaRPr lang="en-US" sz="2000" kern="0" dirty="0"/>
          </a:p>
        </p:txBody>
      </p:sp>
      <p:sp>
        <p:nvSpPr>
          <p:cNvPr id="50" name="TextBox 49"/>
          <p:cNvSpPr txBox="1"/>
          <p:nvPr/>
        </p:nvSpPr>
        <p:spPr>
          <a:xfrm>
            <a:off x="1643743" y="1259129"/>
            <a:ext cx="7292356" cy="4299857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lvl="0">
              <a:buClr>
                <a:srgbClr val="004990"/>
              </a:buClr>
              <a:buSzPct val="90000"/>
            </a:pPr>
            <a:r>
              <a:rPr lang="nl-NL" sz="1400" b="1" dirty="0">
                <a:solidFill>
                  <a:schemeClr val="accent1"/>
                </a:solidFill>
                <a:latin typeface="Calibri"/>
              </a:rPr>
              <a:t>Samengevat leidt onderstaand proces van risicohouding tot borging in beleid. </a:t>
            </a: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77800" lvl="0" indent="-176213">
              <a:buClr>
                <a:srgbClr val="004990"/>
              </a:buClr>
              <a:buSzPct val="90000"/>
              <a:buBlip>
                <a:blip r:embed="rId2"/>
              </a:buBlip>
            </a:pPr>
            <a:endParaRPr lang="nl-NL" sz="1400" dirty="0"/>
          </a:p>
          <a:p>
            <a:pPr marL="177800" indent="-176213">
              <a:buClr>
                <a:schemeClr val="accent1"/>
              </a:buClr>
              <a:buSzPct val="90000"/>
              <a:buBlip>
                <a:blip r:embed="rId2"/>
              </a:buBlip>
            </a:pPr>
            <a:endParaRPr lang="nl-NL" sz="1400" dirty="0"/>
          </a:p>
          <a:p>
            <a:pPr marL="177800" indent="-176213" algn="l" eaLnBrk="1" hangingPunct="1">
              <a:lnSpc>
                <a:spcPct val="100000"/>
              </a:lnSpc>
              <a:buClr>
                <a:schemeClr val="accent1"/>
              </a:buClr>
              <a:buSzPct val="90000"/>
              <a:buBlip>
                <a:blip r:embed="rId2"/>
              </a:buBlip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204674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55A41B-D2BC-40C4-A5CC-9E1BAF75CFD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4294967295"/>
          </p:nvPr>
        </p:nvSpPr>
        <p:spPr>
          <a:xfrm>
            <a:off x="588195" y="935464"/>
            <a:ext cx="8328671" cy="5499100"/>
          </a:xfrm>
        </p:spPr>
        <p:txBody>
          <a:bodyPr anchor="ctr"/>
          <a:lstStyle/>
          <a:p>
            <a:pPr marL="0" indent="0">
              <a:spcBef>
                <a:spcPts val="0"/>
              </a:spcBef>
            </a:pPr>
            <a:endParaRPr lang="nl-NL" dirty="0"/>
          </a:p>
          <a:p>
            <a:pPr marL="0" indent="0">
              <a:spcBef>
                <a:spcPts val="0"/>
              </a:spcBef>
            </a:pPr>
            <a:endParaRPr lang="nl-NL" dirty="0"/>
          </a:p>
          <a:p>
            <a:pPr marL="0" indent="0">
              <a:spcBef>
                <a:spcPts val="0"/>
              </a:spcBef>
            </a:pPr>
            <a:r>
              <a:rPr lang="nl-NL" sz="1800" b="1" kern="1200" dirty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6" name="Groep 24"/>
          <p:cNvGrpSpPr/>
          <p:nvPr/>
        </p:nvGrpSpPr>
        <p:grpSpPr>
          <a:xfrm>
            <a:off x="317622" y="3031803"/>
            <a:ext cx="2422016" cy="2389862"/>
            <a:chOff x="1833834" y="890017"/>
            <a:chExt cx="3640377" cy="2487169"/>
          </a:xfrm>
        </p:grpSpPr>
        <p:grpSp>
          <p:nvGrpSpPr>
            <p:cNvPr id="7" name="Groep 22"/>
            <p:cNvGrpSpPr/>
            <p:nvPr/>
          </p:nvGrpSpPr>
          <p:grpSpPr>
            <a:xfrm>
              <a:off x="1932007" y="890017"/>
              <a:ext cx="3542204" cy="2487169"/>
              <a:chOff x="2437982" y="890016"/>
              <a:chExt cx="5840389" cy="4206240"/>
            </a:xfrm>
          </p:grpSpPr>
          <p:sp>
            <p:nvSpPr>
              <p:cNvPr id="9" name="Rechthoek 4"/>
              <p:cNvSpPr/>
              <p:nvPr/>
            </p:nvSpPr>
            <p:spPr>
              <a:xfrm>
                <a:off x="4715253" y="1931650"/>
                <a:ext cx="3563118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800" b="1" dirty="0"/>
              </a:p>
              <a:p>
                <a:pPr algn="ctr"/>
                <a:r>
                  <a:rPr lang="nl-NL" sz="1000" b="1" dirty="0"/>
                  <a:t>Reputatiemanagement</a:t>
                </a:r>
              </a:p>
              <a:p>
                <a:pPr algn="ctr"/>
                <a:endParaRPr lang="nl-NL" sz="800" b="1" dirty="0"/>
              </a:p>
            </p:txBody>
          </p:sp>
          <p:sp>
            <p:nvSpPr>
              <p:cNvPr id="10" name="Rechthoek 6"/>
              <p:cNvSpPr/>
              <p:nvPr/>
            </p:nvSpPr>
            <p:spPr>
              <a:xfrm>
                <a:off x="4715254" y="890016"/>
                <a:ext cx="3563117" cy="8961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800" b="1" dirty="0"/>
              </a:p>
              <a:p>
                <a:pPr algn="ctr"/>
                <a:r>
                  <a:rPr lang="nl-NL" sz="1000" b="1" dirty="0"/>
                  <a:t>Besturingsfilosofie </a:t>
                </a:r>
              </a:p>
              <a:p>
                <a:pPr algn="ctr"/>
                <a:endParaRPr lang="nl-NL" sz="800" i="1" dirty="0"/>
              </a:p>
            </p:txBody>
          </p:sp>
          <p:sp>
            <p:nvSpPr>
              <p:cNvPr id="11" name="Rechthoek 7"/>
              <p:cNvSpPr/>
              <p:nvPr/>
            </p:nvSpPr>
            <p:spPr>
              <a:xfrm>
                <a:off x="4715253" y="2764694"/>
                <a:ext cx="3563116" cy="1450897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b="1" dirty="0">
                    <a:solidFill>
                      <a:schemeClr val="accent5">
                        <a:lumMod val="50000"/>
                      </a:schemeClr>
                    </a:solidFill>
                  </a:rPr>
                  <a:t>Producten &amp; Regeling </a:t>
                </a:r>
              </a:p>
              <a:p>
                <a:pPr algn="ctr"/>
                <a:r>
                  <a:rPr lang="nl-NL" sz="1200" b="1" dirty="0">
                    <a:solidFill>
                      <a:schemeClr val="accent5">
                        <a:lumMod val="50000"/>
                      </a:schemeClr>
                    </a:solidFill>
                  </a:rPr>
                  <a:t>Kritisch</a:t>
                </a:r>
              </a:p>
            </p:txBody>
          </p:sp>
          <p:sp>
            <p:nvSpPr>
              <p:cNvPr id="12" name="Rechthoek 8"/>
              <p:cNvSpPr/>
              <p:nvPr/>
            </p:nvSpPr>
            <p:spPr>
              <a:xfrm>
                <a:off x="4715253" y="4215591"/>
                <a:ext cx="3563116" cy="8806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000" b="1" dirty="0"/>
                  <a:t>Kapitaalmanagement</a:t>
                </a:r>
              </a:p>
              <a:p>
                <a:pPr algn="ctr"/>
                <a:endParaRPr lang="nl-NL" sz="800" b="1" i="1" dirty="0">
                  <a:solidFill>
                    <a:srgbClr val="E820AF"/>
                  </a:solidFill>
                </a:endParaRPr>
              </a:p>
            </p:txBody>
          </p:sp>
          <p:sp>
            <p:nvSpPr>
              <p:cNvPr id="13" name="Rechthoek 9"/>
              <p:cNvSpPr/>
              <p:nvPr/>
            </p:nvSpPr>
            <p:spPr>
              <a:xfrm>
                <a:off x="2437982" y="1993393"/>
                <a:ext cx="1932846" cy="187468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Risk Attitude &amp; Risk Appetite</a:t>
                </a:r>
                <a:r>
                  <a:rPr lang="nl-NL" sz="1200" b="1" dirty="0">
                    <a:solidFill>
                      <a:schemeClr val="tx1"/>
                    </a:solidFill>
                  </a:rPr>
                  <a:t>  </a:t>
                </a:r>
              </a:p>
            </p:txBody>
          </p:sp>
          <p:cxnSp>
            <p:nvCxnSpPr>
              <p:cNvPr id="14" name="Gebogen verbindingslijn 13"/>
              <p:cNvCxnSpPr>
                <a:stCxn id="13" idx="3"/>
                <a:endCxn id="10" idx="1"/>
              </p:cNvCxnSpPr>
              <p:nvPr/>
            </p:nvCxnSpPr>
            <p:spPr>
              <a:xfrm flipV="1">
                <a:off x="4370828" y="1338072"/>
                <a:ext cx="344426" cy="1592661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Gebogen verbindingslijn 15"/>
              <p:cNvCxnSpPr>
                <a:stCxn id="13" idx="3"/>
                <a:endCxn id="9" idx="1"/>
              </p:cNvCxnSpPr>
              <p:nvPr/>
            </p:nvCxnSpPr>
            <p:spPr>
              <a:xfrm flipV="1">
                <a:off x="4370827" y="2379706"/>
                <a:ext cx="344426" cy="551028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Gebogen verbindingslijn 17"/>
              <p:cNvCxnSpPr>
                <a:stCxn id="13" idx="3"/>
                <a:endCxn id="11" idx="1"/>
              </p:cNvCxnSpPr>
              <p:nvPr/>
            </p:nvCxnSpPr>
            <p:spPr>
              <a:xfrm>
                <a:off x="4370827" y="2930734"/>
                <a:ext cx="344426" cy="559409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Gebogen verbindingslijn 19"/>
              <p:cNvCxnSpPr>
                <a:stCxn id="13" idx="3"/>
                <a:endCxn id="12" idx="1"/>
              </p:cNvCxnSpPr>
              <p:nvPr/>
            </p:nvCxnSpPr>
            <p:spPr>
              <a:xfrm>
                <a:off x="4370827" y="2930734"/>
                <a:ext cx="344426" cy="1725190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kstvak 23"/>
            <p:cNvSpPr txBox="1"/>
            <p:nvPr/>
          </p:nvSpPr>
          <p:spPr>
            <a:xfrm>
              <a:off x="1833834" y="2686399"/>
              <a:ext cx="1379347" cy="2402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900" b="1" i="1" dirty="0"/>
                <a:t>RAVC © Model</a:t>
              </a:r>
            </a:p>
          </p:txBody>
        </p:sp>
      </p:grpSp>
      <p:sp>
        <p:nvSpPr>
          <p:cNvPr id="19" name="Afgeronde rechthoek 6"/>
          <p:cNvSpPr/>
          <p:nvPr/>
        </p:nvSpPr>
        <p:spPr bwMode="auto">
          <a:xfrm>
            <a:off x="2985707" y="3102712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sp>
        <p:nvSpPr>
          <p:cNvPr id="21" name="Afgeronde rechthoek 6"/>
          <p:cNvSpPr/>
          <p:nvPr/>
        </p:nvSpPr>
        <p:spPr bwMode="auto">
          <a:xfrm>
            <a:off x="2985703" y="3729618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sp>
        <p:nvSpPr>
          <p:cNvPr id="22" name="Afgeronde rechthoek 6"/>
          <p:cNvSpPr/>
          <p:nvPr/>
        </p:nvSpPr>
        <p:spPr bwMode="auto">
          <a:xfrm>
            <a:off x="2985701" y="4191279"/>
            <a:ext cx="1661846" cy="6820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Wij zijn ons bewust van cybercrime </a:t>
            </a:r>
          </a:p>
        </p:txBody>
      </p:sp>
      <p:sp>
        <p:nvSpPr>
          <p:cNvPr id="23" name="Afgeronde rechthoek 6"/>
          <p:cNvSpPr/>
          <p:nvPr/>
        </p:nvSpPr>
        <p:spPr bwMode="auto">
          <a:xfrm>
            <a:off x="2985703" y="4983429"/>
            <a:ext cx="1661846" cy="36732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n-lt"/>
              </a:rPr>
              <a:t>Risk </a:t>
            </a:r>
            <a:r>
              <a:rPr lang="nl-NL" sz="1200" b="1" dirty="0" err="1">
                <a:solidFill>
                  <a:schemeClr val="bg1"/>
                </a:solidFill>
                <a:latin typeface="+mn-lt"/>
              </a:rPr>
              <a:t>Appetite</a:t>
            </a:r>
            <a:r>
              <a:rPr lang="nl-NL" sz="1200" b="1" dirty="0">
                <a:solidFill>
                  <a:schemeClr val="bg1"/>
                </a:solidFill>
                <a:latin typeface="+mn-lt"/>
              </a:rPr>
              <a:t> Principes</a:t>
            </a:r>
          </a:p>
        </p:txBody>
      </p:sp>
      <p:cxnSp>
        <p:nvCxnSpPr>
          <p:cNvPr id="24" name="Straight Arrow Connector 23"/>
          <p:cNvCxnSpPr>
            <a:stCxn id="10" idx="3"/>
            <a:endCxn id="19" idx="1"/>
          </p:cNvCxnSpPr>
          <p:nvPr/>
        </p:nvCxnSpPr>
        <p:spPr bwMode="auto">
          <a:xfrm flipV="1">
            <a:off x="2739638" y="3286374"/>
            <a:ext cx="246069" cy="1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3"/>
            <a:endCxn id="21" idx="1"/>
          </p:cNvCxnSpPr>
          <p:nvPr/>
        </p:nvCxnSpPr>
        <p:spPr bwMode="auto">
          <a:xfrm>
            <a:off x="2739638" y="3878201"/>
            <a:ext cx="246065" cy="35079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endCxn id="22" idx="1"/>
          </p:cNvCxnSpPr>
          <p:nvPr/>
        </p:nvCxnSpPr>
        <p:spPr bwMode="auto">
          <a:xfrm>
            <a:off x="2719832" y="4532298"/>
            <a:ext cx="265869" cy="2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12" idx="3"/>
            <a:endCxn id="23" idx="1"/>
          </p:cNvCxnSpPr>
          <p:nvPr/>
        </p:nvCxnSpPr>
        <p:spPr bwMode="auto">
          <a:xfrm flipV="1">
            <a:off x="2739637" y="5167091"/>
            <a:ext cx="246066" cy="439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Chevron 27"/>
          <p:cNvSpPr/>
          <p:nvPr/>
        </p:nvSpPr>
        <p:spPr bwMode="auto">
          <a:xfrm>
            <a:off x="454805" y="1708372"/>
            <a:ext cx="2640087" cy="811035"/>
          </a:xfrm>
          <a:prstGeom prst="chevron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j-lt"/>
              </a:rPr>
              <a:t>Stap 1: Vaststellen van risicohouding</a:t>
            </a:r>
          </a:p>
          <a:p>
            <a:pPr algn="ctr"/>
            <a:r>
              <a:rPr lang="nl-NL" sz="1000" i="1" dirty="0">
                <a:solidFill>
                  <a:schemeClr val="bg1"/>
                </a:solidFill>
                <a:latin typeface="+mj-lt"/>
              </a:rPr>
              <a:t>Nul-Kritisch-Gebalanceerd-Opportuun-Gemaximeerd</a:t>
            </a:r>
          </a:p>
        </p:txBody>
      </p:sp>
      <p:sp>
        <p:nvSpPr>
          <p:cNvPr id="29" name="Chevron 28"/>
          <p:cNvSpPr/>
          <p:nvPr/>
        </p:nvSpPr>
        <p:spPr bwMode="auto">
          <a:xfrm>
            <a:off x="2794662" y="1706456"/>
            <a:ext cx="2261142" cy="811035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  <a:latin typeface="+mj-lt"/>
              </a:rPr>
              <a:t>Stap 2: Vaststellen van risicobereidheid</a:t>
            </a:r>
          </a:p>
          <a:p>
            <a:pPr algn="ctr"/>
            <a:r>
              <a:rPr lang="nl-NL" sz="1000" i="1" dirty="0">
                <a:solidFill>
                  <a:schemeClr val="bg1"/>
                </a:solidFill>
                <a:latin typeface="+mj-lt"/>
              </a:rPr>
              <a:t>Principes op basis van risicohouding </a:t>
            </a:r>
          </a:p>
        </p:txBody>
      </p:sp>
      <p:sp>
        <p:nvSpPr>
          <p:cNvPr id="30" name="Chevron 29"/>
          <p:cNvSpPr/>
          <p:nvPr/>
        </p:nvSpPr>
        <p:spPr bwMode="auto">
          <a:xfrm>
            <a:off x="4760629" y="1708372"/>
            <a:ext cx="2575673" cy="811035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Stap 3: Vaststellen van risico tolerantiegrenzen</a:t>
            </a:r>
          </a:p>
          <a:p>
            <a:pPr algn="ctr"/>
            <a:r>
              <a:rPr lang="nl-NL" sz="10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Bandbreedtes op basis van risicohouding en -bereidheid</a:t>
            </a:r>
          </a:p>
        </p:txBody>
      </p:sp>
      <p:sp>
        <p:nvSpPr>
          <p:cNvPr id="57" name="Chevron 56"/>
          <p:cNvSpPr/>
          <p:nvPr/>
        </p:nvSpPr>
        <p:spPr bwMode="auto">
          <a:xfrm>
            <a:off x="7039064" y="1708372"/>
            <a:ext cx="2030145" cy="811035"/>
          </a:xfrm>
          <a:prstGeom prst="chevron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Stap 4: Borging in beleid</a:t>
            </a:r>
          </a:p>
          <a:p>
            <a:pPr algn="ctr"/>
            <a:r>
              <a:rPr lang="nl-NL" sz="1000" i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Tolerantiegrenzen krijgen een plaats</a:t>
            </a:r>
          </a:p>
        </p:txBody>
      </p:sp>
      <p:sp>
        <p:nvSpPr>
          <p:cNvPr id="66" name="Afgeronde rechthoek 6"/>
          <p:cNvSpPr/>
          <p:nvPr/>
        </p:nvSpPr>
        <p:spPr bwMode="auto">
          <a:xfrm>
            <a:off x="4901771" y="3102712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Risico Tolerantiegrenzen</a:t>
            </a:r>
          </a:p>
        </p:txBody>
      </p:sp>
      <p:sp>
        <p:nvSpPr>
          <p:cNvPr id="67" name="Afgeronde rechthoek 6"/>
          <p:cNvSpPr/>
          <p:nvPr/>
        </p:nvSpPr>
        <p:spPr bwMode="auto">
          <a:xfrm>
            <a:off x="4901765" y="3729618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Risico Tolerantiegrenzen</a:t>
            </a:r>
          </a:p>
        </p:txBody>
      </p:sp>
      <p:sp>
        <p:nvSpPr>
          <p:cNvPr id="68" name="Afgeronde rechthoek 6"/>
          <p:cNvSpPr/>
          <p:nvPr/>
        </p:nvSpPr>
        <p:spPr bwMode="auto">
          <a:xfrm>
            <a:off x="4901764" y="4191278"/>
            <a:ext cx="2027877" cy="6820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Als er gehackt wordt dan:</a:t>
            </a:r>
          </a:p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Streefwaarde: wel binnen, maar niet bij vertrouwelijke info.</a:t>
            </a:r>
          </a:p>
        </p:txBody>
      </p:sp>
      <p:sp>
        <p:nvSpPr>
          <p:cNvPr id="69" name="Afgeronde rechthoek 6"/>
          <p:cNvSpPr/>
          <p:nvPr/>
        </p:nvSpPr>
        <p:spPr bwMode="auto">
          <a:xfrm>
            <a:off x="4901765" y="4983429"/>
            <a:ext cx="2027877" cy="36732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Risico Tolerantiegrenzen</a:t>
            </a:r>
          </a:p>
        </p:txBody>
      </p:sp>
      <p:cxnSp>
        <p:nvCxnSpPr>
          <p:cNvPr id="70" name="Straight Arrow Connector 69"/>
          <p:cNvCxnSpPr>
            <a:endCxn id="66" idx="1"/>
          </p:cNvCxnSpPr>
          <p:nvPr/>
        </p:nvCxnSpPr>
        <p:spPr bwMode="auto">
          <a:xfrm>
            <a:off x="4635894" y="3286371"/>
            <a:ext cx="265877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67" idx="1"/>
          </p:cNvCxnSpPr>
          <p:nvPr/>
        </p:nvCxnSpPr>
        <p:spPr bwMode="auto">
          <a:xfrm>
            <a:off x="4635894" y="3913277"/>
            <a:ext cx="265871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endCxn id="68" idx="1"/>
          </p:cNvCxnSpPr>
          <p:nvPr/>
        </p:nvCxnSpPr>
        <p:spPr bwMode="auto">
          <a:xfrm flipV="1">
            <a:off x="4635893" y="4532299"/>
            <a:ext cx="265871" cy="7884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69" idx="1"/>
          </p:cNvCxnSpPr>
          <p:nvPr/>
        </p:nvCxnSpPr>
        <p:spPr bwMode="auto">
          <a:xfrm>
            <a:off x="4635894" y="5167088"/>
            <a:ext cx="265871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Afgeronde rechthoek 6"/>
          <p:cNvSpPr/>
          <p:nvPr/>
        </p:nvSpPr>
        <p:spPr bwMode="auto">
          <a:xfrm>
            <a:off x="7148703" y="3102712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Beleid / SLA / Monitoring</a:t>
            </a:r>
          </a:p>
        </p:txBody>
      </p:sp>
      <p:sp>
        <p:nvSpPr>
          <p:cNvPr id="79" name="Afgeronde rechthoek 6"/>
          <p:cNvSpPr/>
          <p:nvPr/>
        </p:nvSpPr>
        <p:spPr bwMode="auto">
          <a:xfrm>
            <a:off x="7148697" y="3729618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Beleid / SLA / Monitoring</a:t>
            </a:r>
            <a:endParaRPr lang="nl-NL" sz="1200" b="1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0" name="Afgeronde rechthoek 6"/>
          <p:cNvSpPr/>
          <p:nvPr/>
        </p:nvSpPr>
        <p:spPr bwMode="auto">
          <a:xfrm>
            <a:off x="7148696" y="4191279"/>
            <a:ext cx="1521172" cy="68204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 err="1">
                <a:solidFill>
                  <a:schemeClr val="accent5">
                    <a:lumMod val="50000"/>
                  </a:schemeClr>
                </a:solidFill>
              </a:rPr>
              <a:t>Informatiebeveilig-ingsbeleid</a:t>
            </a:r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 / incidenten-rapportage/</a:t>
            </a:r>
          </a:p>
        </p:txBody>
      </p:sp>
      <p:sp>
        <p:nvSpPr>
          <p:cNvPr id="81" name="Afgeronde rechthoek 6"/>
          <p:cNvSpPr/>
          <p:nvPr/>
        </p:nvSpPr>
        <p:spPr bwMode="auto">
          <a:xfrm>
            <a:off x="7148697" y="4983429"/>
            <a:ext cx="1521172" cy="36732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  <a:flatTx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Beleid / SLA / Monitoring</a:t>
            </a:r>
          </a:p>
        </p:txBody>
      </p:sp>
      <p:cxnSp>
        <p:nvCxnSpPr>
          <p:cNvPr id="82" name="Straight Arrow Connector 81"/>
          <p:cNvCxnSpPr>
            <a:stCxn id="66" idx="3"/>
            <a:endCxn id="78" idx="1"/>
          </p:cNvCxnSpPr>
          <p:nvPr/>
        </p:nvCxnSpPr>
        <p:spPr bwMode="auto">
          <a:xfrm>
            <a:off x="6929647" y="3286371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/>
          <p:cNvCxnSpPr>
            <a:stCxn id="67" idx="3"/>
            <a:endCxn id="79" idx="1"/>
          </p:cNvCxnSpPr>
          <p:nvPr/>
        </p:nvCxnSpPr>
        <p:spPr bwMode="auto">
          <a:xfrm>
            <a:off x="6929642" y="3913277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68" idx="3"/>
            <a:endCxn id="80" idx="1"/>
          </p:cNvCxnSpPr>
          <p:nvPr/>
        </p:nvCxnSpPr>
        <p:spPr bwMode="auto">
          <a:xfrm>
            <a:off x="6929641" y="4532299"/>
            <a:ext cx="219055" cy="1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69" idx="3"/>
            <a:endCxn id="81" idx="1"/>
          </p:cNvCxnSpPr>
          <p:nvPr/>
        </p:nvCxnSpPr>
        <p:spPr bwMode="auto">
          <a:xfrm>
            <a:off x="6929642" y="5167088"/>
            <a:ext cx="219056" cy="0"/>
          </a:xfrm>
          <a:prstGeom prst="straightConnector1">
            <a:avLst/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4481689" y="5647662"/>
            <a:ext cx="3621943" cy="474133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algn="l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endParaRPr lang="nl-NL" dirty="0"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744" y="5805329"/>
            <a:ext cx="6553199" cy="395111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algn="ctr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r>
              <a:rPr lang="nl-NL" sz="1600" b="1" dirty="0">
                <a:solidFill>
                  <a:schemeClr val="accent1"/>
                </a:solidFill>
              </a:rPr>
              <a:t>De optelsom leidt tot een normenkader voor de uitbesteding,  </a:t>
            </a:r>
          </a:p>
          <a:p>
            <a:pPr marL="1587" algn="ctr" eaLnBrk="1" hangingPunct="1">
              <a:lnSpc>
                <a:spcPct val="100000"/>
              </a:lnSpc>
              <a:buClr>
                <a:schemeClr val="accent1"/>
              </a:buClr>
              <a:buSzPct val="90000"/>
            </a:pPr>
            <a:r>
              <a:rPr lang="nl-NL" sz="1600" b="1" dirty="0">
                <a:solidFill>
                  <a:schemeClr val="accent1"/>
                </a:solidFill>
              </a:rPr>
              <a:t>bijvoorbeeld voor toetsing ISAE.</a:t>
            </a:r>
          </a:p>
        </p:txBody>
      </p:sp>
      <p:sp>
        <p:nvSpPr>
          <p:cNvPr id="32" name="Right Brace 31"/>
          <p:cNvSpPr/>
          <p:nvPr/>
        </p:nvSpPr>
        <p:spPr bwMode="auto">
          <a:xfrm rot="5400000">
            <a:off x="4769128" y="2371061"/>
            <a:ext cx="302429" cy="6553200"/>
          </a:xfrm>
          <a:prstGeom prst="rightBrace">
            <a:avLst>
              <a:gd name="adj1" fmla="val 152310"/>
              <a:gd name="adj2" fmla="val 50000"/>
            </a:avLst>
          </a:prstGeom>
          <a:solidFill>
            <a:schemeClr val="bg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itle 1"/>
          <p:cNvSpPr txBox="1">
            <a:spLocks/>
          </p:cNvSpPr>
          <p:nvPr/>
        </p:nvSpPr>
        <p:spPr bwMode="auto">
          <a:xfrm>
            <a:off x="1737946" y="342963"/>
            <a:ext cx="4490238" cy="45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36000" bIns="36000" numCol="1" anchor="b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 err="1"/>
              <a:t>Elementen</a:t>
            </a:r>
            <a:r>
              <a:rPr lang="en-US" sz="2000" dirty="0"/>
              <a:t> IRM in RAVC © model</a:t>
            </a:r>
            <a:endParaRPr lang="en-US" sz="2000" kern="0" dirty="0"/>
          </a:p>
        </p:txBody>
      </p:sp>
      <p:sp>
        <p:nvSpPr>
          <p:cNvPr id="50" name="TextBox 49"/>
          <p:cNvSpPr txBox="1"/>
          <p:nvPr/>
        </p:nvSpPr>
        <p:spPr>
          <a:xfrm>
            <a:off x="1643743" y="1259129"/>
            <a:ext cx="7292356" cy="4299857"/>
          </a:xfrm>
          <a:prstGeom prst="rect">
            <a:avLst/>
          </a:prstGeom>
        </p:spPr>
        <p:txBody>
          <a:bodyPr wrap="square" lIns="72000" tIns="36000" rIns="36000" bIns="36000" rtlCol="0">
            <a:noAutofit/>
          </a:bodyPr>
          <a:lstStyle/>
          <a:p>
            <a:pPr marL="1587" lvl="0">
              <a:buClr>
                <a:srgbClr val="004990"/>
              </a:buClr>
              <a:buSzPct val="90000"/>
            </a:pPr>
            <a:r>
              <a:rPr lang="nl-NL" sz="1400" b="1" dirty="0">
                <a:solidFill>
                  <a:schemeClr val="accent1"/>
                </a:solidFill>
                <a:latin typeface="Calibri"/>
              </a:rPr>
              <a:t>Samengevat leidt onderstaand proces van risicohouding tot borging in beleid. </a:t>
            </a: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587" lvl="0">
              <a:buClr>
                <a:srgbClr val="004990"/>
              </a:buClr>
              <a:buSzPct val="90000"/>
            </a:pPr>
            <a:endParaRPr lang="nl-NL" sz="1400" dirty="0">
              <a:solidFill>
                <a:srgbClr val="5C5C5C"/>
              </a:solidFill>
              <a:latin typeface="Calibri"/>
            </a:endParaRPr>
          </a:p>
          <a:p>
            <a:pPr marL="177800" lvl="0" indent="-176213">
              <a:buClr>
                <a:srgbClr val="004990"/>
              </a:buClr>
              <a:buSzPct val="90000"/>
              <a:buBlip>
                <a:blip r:embed="rId2"/>
              </a:buBlip>
            </a:pPr>
            <a:endParaRPr lang="nl-NL" sz="1400" dirty="0"/>
          </a:p>
          <a:p>
            <a:pPr marL="177800" indent="-176213">
              <a:buClr>
                <a:schemeClr val="accent1"/>
              </a:buClr>
              <a:buSzPct val="90000"/>
              <a:buBlip>
                <a:blip r:embed="rId2"/>
              </a:buBlip>
            </a:pPr>
            <a:endParaRPr lang="nl-NL" sz="1400" dirty="0"/>
          </a:p>
          <a:p>
            <a:pPr marL="177800" indent="-176213" algn="l" eaLnBrk="1" hangingPunct="1">
              <a:lnSpc>
                <a:spcPct val="100000"/>
              </a:lnSpc>
              <a:buClr>
                <a:schemeClr val="accent1"/>
              </a:buClr>
              <a:buSzPct val="90000"/>
              <a:buBlip>
                <a:blip r:embed="rId2"/>
              </a:buBlip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396740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Microsoft Office PowerPoint</Application>
  <PresentationFormat>Diavoorstelling (4:3)</PresentationFormat>
  <Paragraphs>122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Open Sans</vt:lpstr>
      <vt:lpstr>Open Sans Light</vt:lpstr>
      <vt:lpstr>Wingdings</vt:lpstr>
      <vt:lpstr>Office Theme</vt:lpstr>
      <vt:lpstr>Strategisch risico: cybercrime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Daphny Batstra</dc:creator>
  <cp:lastModifiedBy>Sara Beekman</cp:lastModifiedBy>
  <cp:revision>9</cp:revision>
  <dcterms:created xsi:type="dcterms:W3CDTF">2019-01-31T15:29:17Z</dcterms:created>
  <dcterms:modified xsi:type="dcterms:W3CDTF">2019-03-05T16:20:06Z</dcterms:modified>
</cp:coreProperties>
</file>